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7" r:id="rId3"/>
    <p:sldId id="314" r:id="rId4"/>
    <p:sldId id="389" r:id="rId5"/>
    <p:sldId id="390" r:id="rId6"/>
    <p:sldId id="391" r:id="rId7"/>
    <p:sldId id="393" r:id="rId8"/>
    <p:sldId id="392" r:id="rId9"/>
    <p:sldId id="327" r:id="rId10"/>
    <p:sldId id="373" r:id="rId11"/>
    <p:sldId id="328" r:id="rId12"/>
    <p:sldId id="331" r:id="rId13"/>
    <p:sldId id="374" r:id="rId14"/>
    <p:sldId id="333" r:id="rId15"/>
    <p:sldId id="375" r:id="rId16"/>
    <p:sldId id="376" r:id="rId17"/>
    <p:sldId id="377" r:id="rId18"/>
    <p:sldId id="341" r:id="rId19"/>
    <p:sldId id="379" r:id="rId20"/>
    <p:sldId id="380" r:id="rId21"/>
    <p:sldId id="381" r:id="rId22"/>
    <p:sldId id="382" r:id="rId23"/>
    <p:sldId id="365" r:id="rId24"/>
    <p:sldId id="383" r:id="rId25"/>
    <p:sldId id="384" r:id="rId26"/>
    <p:sldId id="369" r:id="rId27"/>
    <p:sldId id="385" r:id="rId28"/>
    <p:sldId id="344" r:id="rId29"/>
    <p:sldId id="371" r:id="rId30"/>
    <p:sldId id="386" r:id="rId31"/>
    <p:sldId id="387" r:id="rId32"/>
    <p:sldId id="388" r:id="rId33"/>
    <p:sldId id="347" r:id="rId34"/>
    <p:sldId id="346" r:id="rId35"/>
    <p:sldId id="345" r:id="rId36"/>
    <p:sldId id="34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1" autoAdjust="0"/>
    <p:restoredTop sz="71861" autoAdjust="0"/>
  </p:normalViewPr>
  <p:slideViewPr>
    <p:cSldViewPr snapToGrid="0">
      <p:cViewPr varScale="1">
        <p:scale>
          <a:sx n="86" d="100"/>
          <a:sy n="86" d="100"/>
        </p:scale>
        <p:origin x="1314"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9DF80-F79F-43E6-A18A-9BE4C93656DA}" type="datetimeFigureOut">
              <a:rPr lang="zh-CN" altLang="en-US" smtClean="0"/>
              <a:t>2019/5/8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A3166-A36D-43A3-A50C-6C4A4EA83EFC}" type="slidenum">
              <a:rPr lang="zh-CN" altLang="en-US" smtClean="0"/>
              <a:t>‹#›</a:t>
            </a:fld>
            <a:endParaRPr lang="zh-CN" altLang="en-US"/>
          </a:p>
        </p:txBody>
      </p:sp>
    </p:spTree>
    <p:extLst>
      <p:ext uri="{BB962C8B-B14F-4D97-AF65-F5344CB8AC3E}">
        <p14:creationId xmlns:p14="http://schemas.microsoft.com/office/powerpoint/2010/main" val="411451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mn-lt"/>
                <a:ea typeface="+mn-ea"/>
                <a:cs typeface="+mn-cs"/>
              </a:rPr>
              <a:t>All human faces share some similar properties. These regularities may be matched using </a:t>
            </a:r>
            <a:r>
              <a:rPr lang="en-GB" altLang="zh-CN" sz="1200" b="1" i="0" kern="1200" dirty="0" err="1">
                <a:solidFill>
                  <a:schemeClr val="tx1"/>
                </a:solidFill>
                <a:effectLst/>
                <a:latin typeface="+mn-lt"/>
                <a:ea typeface="+mn-ea"/>
                <a:cs typeface="+mn-cs"/>
              </a:rPr>
              <a:t>Haar</a:t>
            </a:r>
            <a:r>
              <a:rPr lang="en-GB" altLang="zh-CN" sz="1200" b="1" i="0" kern="1200" dirty="0">
                <a:solidFill>
                  <a:schemeClr val="tx1"/>
                </a:solidFill>
                <a:effectLst/>
                <a:latin typeface="+mn-lt"/>
                <a:ea typeface="+mn-ea"/>
                <a:cs typeface="+mn-cs"/>
              </a:rPr>
              <a:t> Features</a:t>
            </a:r>
            <a:r>
              <a:rPr lang="en-GB" altLang="zh-CN" sz="1200" b="0" i="0" kern="1200" dirty="0">
                <a:solidFill>
                  <a:schemeClr val="tx1"/>
                </a:solidFill>
                <a:effectLst/>
                <a:latin typeface="+mn-lt"/>
                <a:ea typeface="+mn-ea"/>
                <a:cs typeface="+mn-cs"/>
              </a:rPr>
              <a:t>.</a:t>
            </a:r>
          </a:p>
          <a:p>
            <a:r>
              <a:rPr lang="en-GB" altLang="zh-CN" sz="1200" b="0" i="0" kern="1200" dirty="0">
                <a:solidFill>
                  <a:schemeClr val="tx1"/>
                </a:solidFill>
                <a:effectLst/>
                <a:latin typeface="+mn-lt"/>
                <a:ea typeface="+mn-ea"/>
                <a:cs typeface="+mn-cs"/>
              </a:rPr>
              <a:t>A few properties common to human faces:</a:t>
            </a:r>
          </a:p>
          <a:p>
            <a:r>
              <a:rPr lang="en-GB" altLang="zh-CN" sz="1200" b="0" i="0" kern="1200" dirty="0">
                <a:solidFill>
                  <a:schemeClr val="tx1"/>
                </a:solidFill>
                <a:effectLst/>
                <a:latin typeface="+mn-lt"/>
                <a:ea typeface="+mn-ea"/>
                <a:cs typeface="+mn-cs"/>
              </a:rPr>
              <a:t>The eye region is darker than the upper-cheeks.</a:t>
            </a:r>
          </a:p>
          <a:p>
            <a:r>
              <a:rPr lang="en-GB" altLang="zh-CN" sz="1200" b="0" i="0" kern="1200" dirty="0">
                <a:solidFill>
                  <a:schemeClr val="tx1"/>
                </a:solidFill>
                <a:effectLst/>
                <a:latin typeface="+mn-lt"/>
                <a:ea typeface="+mn-ea"/>
                <a:cs typeface="+mn-cs"/>
              </a:rPr>
              <a:t>The nose bridge region is brighter than the eyes.</a:t>
            </a:r>
          </a:p>
          <a:p>
            <a:endParaRPr lang="zh-CN" altLang="en-US" dirty="0"/>
          </a:p>
        </p:txBody>
      </p:sp>
      <p:sp>
        <p:nvSpPr>
          <p:cNvPr id="4" name="灯片编号占位符 3"/>
          <p:cNvSpPr>
            <a:spLocks noGrp="1"/>
          </p:cNvSpPr>
          <p:nvPr>
            <p:ph type="sldNum" sz="quarter" idx="5"/>
          </p:nvPr>
        </p:nvSpPr>
        <p:spPr/>
        <p:txBody>
          <a:bodyPr/>
          <a:lstStyle/>
          <a:p>
            <a:fld id="{D0CA3166-A36D-43A3-A50C-6C4A4EA83EFC}" type="slidenum">
              <a:rPr lang="zh-CN" altLang="en-US" smtClean="0"/>
              <a:t>6</a:t>
            </a:fld>
            <a:endParaRPr lang="zh-CN" altLang="en-US"/>
          </a:p>
        </p:txBody>
      </p:sp>
    </p:spTree>
    <p:extLst>
      <p:ext uri="{BB962C8B-B14F-4D97-AF65-F5344CB8AC3E}">
        <p14:creationId xmlns:p14="http://schemas.microsoft.com/office/powerpoint/2010/main" val="1242420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28</a:t>
            </a:fld>
            <a:endParaRPr lang="en-GB"/>
          </a:p>
        </p:txBody>
      </p:sp>
    </p:spTree>
    <p:extLst>
      <p:ext uri="{BB962C8B-B14F-4D97-AF65-F5344CB8AC3E}">
        <p14:creationId xmlns:p14="http://schemas.microsoft.com/office/powerpoint/2010/main" val="1999149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 Illumination Variation - the illumination in the target region is significantly changed.</a:t>
            </a:r>
          </a:p>
          <a:p>
            <a:r>
              <a:rPr lang="en-GB" dirty="0"/>
              <a:t>SV Scale Variation - the ratio of the bounding boxes of the first frame and the current frame is out of the range [1/t s ,t s ], t s &gt;1 (t s =2).</a:t>
            </a:r>
          </a:p>
          <a:p>
            <a:r>
              <a:rPr lang="en-GB" dirty="0"/>
              <a:t>OCC Occlusion - the target is partially or fully occluded.</a:t>
            </a:r>
          </a:p>
          <a:p>
            <a:r>
              <a:rPr lang="en-GB" dirty="0"/>
              <a:t>DEF Deformation - non-rigid object deformation.</a:t>
            </a:r>
          </a:p>
          <a:p>
            <a:r>
              <a:rPr lang="en-GB" dirty="0"/>
              <a:t>MB Motion Blur - the target region is blurred due to the motion of target or camera.</a:t>
            </a:r>
          </a:p>
          <a:p>
            <a:r>
              <a:rPr lang="en-GB" dirty="0"/>
              <a:t>FM Fast Motion - the motion of the ground truth is larger than </a:t>
            </a:r>
            <a:r>
              <a:rPr lang="en-GB" dirty="0" err="1"/>
              <a:t>t_m</a:t>
            </a:r>
            <a:r>
              <a:rPr lang="en-GB" dirty="0"/>
              <a:t> pixels (</a:t>
            </a:r>
            <a:r>
              <a:rPr lang="en-GB" dirty="0" err="1"/>
              <a:t>t_m</a:t>
            </a:r>
            <a:r>
              <a:rPr lang="en-GB" dirty="0"/>
              <a:t> =20).</a:t>
            </a:r>
          </a:p>
          <a:p>
            <a:r>
              <a:rPr lang="en-GB" dirty="0"/>
              <a:t>IPR In-Plane Rotation - the target rotates in the image plane.</a:t>
            </a:r>
          </a:p>
          <a:p>
            <a:r>
              <a:rPr lang="en-GB" dirty="0"/>
              <a:t>OPR Out-of-Plane Rotation - the target rotates out of the image plane.</a:t>
            </a:r>
          </a:p>
          <a:p>
            <a:r>
              <a:rPr lang="en-GB" dirty="0"/>
              <a:t>OV Out-of-View - some portion of the target leaves the view.</a:t>
            </a:r>
          </a:p>
          <a:p>
            <a:r>
              <a:rPr lang="en-GB" dirty="0"/>
              <a:t>BC Background Clutters - the background near the target has the similar </a:t>
            </a:r>
            <a:r>
              <a:rPr lang="en-GB" dirty="0" err="1"/>
              <a:t>color</a:t>
            </a:r>
            <a:r>
              <a:rPr lang="en-GB" dirty="0"/>
              <a:t> or texture as the target.</a:t>
            </a:r>
          </a:p>
          <a:p>
            <a:r>
              <a:rPr lang="en-GB" dirty="0"/>
              <a:t>LR Low Resolution - the number of pixels inside the ground-truth bounding box is less than </a:t>
            </a:r>
            <a:r>
              <a:rPr lang="en-GB" dirty="0" err="1"/>
              <a:t>t_r</a:t>
            </a:r>
            <a:r>
              <a:rPr lang="en-GB" dirty="0"/>
              <a:t> (</a:t>
            </a:r>
            <a:r>
              <a:rPr lang="en-GB" dirty="0" err="1"/>
              <a:t>t_r</a:t>
            </a:r>
            <a:r>
              <a:rPr lang="en-GB" dirty="0"/>
              <a:t> =400).</a:t>
            </a:r>
          </a:p>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31</a:t>
            </a:fld>
            <a:endParaRPr lang="en-GB"/>
          </a:p>
        </p:txBody>
      </p:sp>
    </p:spTree>
    <p:extLst>
      <p:ext uri="{BB962C8B-B14F-4D97-AF65-F5344CB8AC3E}">
        <p14:creationId xmlns:p14="http://schemas.microsoft.com/office/powerpoint/2010/main" val="1143643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Sequences</a:t>
            </a:r>
            <a:r>
              <a:rPr lang="en-GB" sz="1200" b="0" i="0" kern="1200" dirty="0">
                <a:solidFill>
                  <a:schemeClr val="tx1"/>
                </a:solidFill>
                <a:effectLst/>
                <a:latin typeface="+mn-lt"/>
                <a:ea typeface="+mn-ea"/>
                <a:cs typeface="+mn-cs"/>
              </a:rPr>
              <a:t>. Depending on your background you might be wondering: </a:t>
            </a:r>
            <a:r>
              <a:rPr lang="en-GB" sz="1200" b="0" i="1" kern="1200" dirty="0">
                <a:solidFill>
                  <a:schemeClr val="tx1"/>
                </a:solidFill>
                <a:effectLst/>
                <a:latin typeface="+mn-lt"/>
                <a:ea typeface="+mn-ea"/>
                <a:cs typeface="+mn-cs"/>
              </a:rPr>
              <a:t>What makes Recurrent Networks so special</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Each rectangle is a vector and arrows represent functions (e.g. matrix multiply). Input vectors are in red, output vectors are in blue and green vectors hold the RNN's state (more on this soon). From left to right: </a:t>
            </a:r>
            <a:r>
              <a:rPr lang="en-GB" sz="1200" b="1" i="0" kern="1200" dirty="0">
                <a:solidFill>
                  <a:schemeClr val="tx1"/>
                </a:solidFill>
                <a:effectLst/>
                <a:latin typeface="+mn-lt"/>
                <a:ea typeface="+mn-ea"/>
                <a:cs typeface="+mn-cs"/>
              </a:rPr>
              <a:t>(1)</a:t>
            </a:r>
            <a:r>
              <a:rPr lang="en-GB" sz="1200" b="0" i="0" kern="1200" dirty="0">
                <a:solidFill>
                  <a:schemeClr val="tx1"/>
                </a:solidFill>
                <a:effectLst/>
                <a:latin typeface="+mn-lt"/>
                <a:ea typeface="+mn-ea"/>
                <a:cs typeface="+mn-cs"/>
              </a:rPr>
              <a:t> Vanilla mode of processing without RNN, from fixed-sized input to fixed-sized output (e.g. image classification). </a:t>
            </a:r>
            <a:r>
              <a:rPr lang="en-GB" sz="1200" b="1" i="0" kern="12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 Sequence output (e.g. image captioning takes an image and outputs a sentence of words). </a:t>
            </a:r>
            <a:r>
              <a:rPr lang="en-GB" sz="1200" b="1" i="0" kern="12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Sequence input (e.g. sentiment analysis where a given sentence is classified as expressing positive or negative sentiment). </a:t>
            </a:r>
            <a:r>
              <a:rPr lang="en-GB" sz="1200" b="1" i="0" kern="1200" dirty="0">
                <a:solidFill>
                  <a:schemeClr val="tx1"/>
                </a:solidFill>
                <a:effectLst/>
                <a:latin typeface="+mn-lt"/>
                <a:ea typeface="+mn-ea"/>
                <a:cs typeface="+mn-cs"/>
              </a:rPr>
              <a:t>(4)</a:t>
            </a:r>
            <a:r>
              <a:rPr lang="en-GB" sz="1200" b="0" i="0" kern="1200" dirty="0">
                <a:solidFill>
                  <a:schemeClr val="tx1"/>
                </a:solidFill>
                <a:effectLst/>
                <a:latin typeface="+mn-lt"/>
                <a:ea typeface="+mn-ea"/>
                <a:cs typeface="+mn-cs"/>
              </a:rPr>
              <a:t> Sequence input and sequence output (e.g. Machine Translation: an RNN reads a sentence in English and then outputs a sentence in French). </a:t>
            </a:r>
            <a:r>
              <a:rPr lang="en-GB" sz="1200" b="1" i="0" kern="1200" dirty="0">
                <a:solidFill>
                  <a:schemeClr val="tx1"/>
                </a:solidFill>
                <a:effectLst/>
                <a:latin typeface="+mn-lt"/>
                <a:ea typeface="+mn-ea"/>
                <a:cs typeface="+mn-cs"/>
              </a:rPr>
              <a:t>(5)</a:t>
            </a:r>
            <a:r>
              <a:rPr lang="en-GB" sz="1200" b="0" i="0" kern="1200" dirty="0">
                <a:solidFill>
                  <a:schemeClr val="tx1"/>
                </a:solidFill>
                <a:effectLst/>
                <a:latin typeface="+mn-lt"/>
                <a:ea typeface="+mn-ea"/>
                <a:cs typeface="+mn-cs"/>
              </a:rPr>
              <a:t> Synced sequence input and output (e.g. video classification where we wish to label each frame of the video). Notice that in every case are no pre-specified constraints on the lengths sequences because the recurrent transformation (green) is fixed and can be applied as many times as we like.</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 glaring limitation of Vanilla Neural Networks (and also Convolutional Networks) is that their API is too constrained: they accept a fixed-sized vector as input (e.g. an image) and produce a fixed-sized vector as output (e.g. probabilities of different classes). Not only that: These models perform this mapping using a fixed amount of computational steps (e.g. the number of layers in the model). The core reason that recurrent nets are more exciting is that they allow us to operate over </a:t>
            </a:r>
            <a:r>
              <a:rPr lang="en-GB" sz="1200" b="0" i="1" kern="1200" dirty="0">
                <a:solidFill>
                  <a:schemeClr val="tx1"/>
                </a:solidFill>
                <a:effectLst/>
                <a:latin typeface="+mn-lt"/>
                <a:ea typeface="+mn-ea"/>
                <a:cs typeface="+mn-cs"/>
              </a:rPr>
              <a:t>sequences</a:t>
            </a:r>
            <a:r>
              <a:rPr lang="en-GB" sz="1200" b="0" i="0" kern="1200" dirty="0">
                <a:solidFill>
                  <a:schemeClr val="tx1"/>
                </a:solidFill>
                <a:effectLst/>
                <a:latin typeface="+mn-lt"/>
                <a:ea typeface="+mn-ea"/>
                <a:cs typeface="+mn-cs"/>
              </a:rPr>
              <a:t> of vectors: Sequences in the input, the output, or in the most general case both. </a:t>
            </a:r>
            <a:endParaRPr lang="en-GB" dirty="0"/>
          </a:p>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33</a:t>
            </a:fld>
            <a:endParaRPr lang="en-GB"/>
          </a:p>
        </p:txBody>
      </p:sp>
    </p:spTree>
    <p:extLst>
      <p:ext uri="{BB962C8B-B14F-4D97-AF65-F5344CB8AC3E}">
        <p14:creationId xmlns:p14="http://schemas.microsoft.com/office/powerpoint/2010/main" val="1383956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2015</a:t>
            </a:r>
            <a:r>
              <a:rPr lang="zh-CN" altLang="en-US" sz="1200" kern="1200" dirty="0">
                <a:solidFill>
                  <a:schemeClr val="tx1"/>
                </a:solidFill>
                <a:effectLst/>
                <a:latin typeface="+mn-lt"/>
                <a:ea typeface="+mn-ea"/>
                <a:cs typeface="+mn-cs"/>
              </a:rPr>
              <a:t>年和</a:t>
            </a:r>
            <a:r>
              <a:rPr lang="fr-FR" sz="1200" kern="1200" dirty="0">
                <a:solidFill>
                  <a:schemeClr val="tx1"/>
                </a:solidFill>
                <a:effectLst/>
                <a:latin typeface="+mn-lt"/>
                <a:ea typeface="+mn-ea"/>
                <a:cs typeface="+mn-cs"/>
              </a:rPr>
              <a:t>2016</a:t>
            </a:r>
            <a:r>
              <a:rPr lang="zh-CN" altLang="en-US" sz="1200" kern="1200" dirty="0">
                <a:solidFill>
                  <a:schemeClr val="tx1"/>
                </a:solidFill>
                <a:effectLst/>
                <a:latin typeface="+mn-lt"/>
                <a:ea typeface="+mn-ea"/>
                <a:cs typeface="+mn-cs"/>
              </a:rPr>
              <a:t>年分别获得</a:t>
            </a:r>
            <a:r>
              <a:rPr lang="fr-FR" sz="1200" kern="1200" dirty="0" err="1">
                <a:solidFill>
                  <a:schemeClr val="tx1"/>
                </a:solidFill>
                <a:effectLst/>
                <a:latin typeface="+mn-lt"/>
                <a:ea typeface="+mn-ea"/>
                <a:cs typeface="+mn-cs"/>
              </a:rPr>
              <a:t>ImageNet</a:t>
            </a:r>
            <a:r>
              <a:rPr lang="zh-CN" altLang="en-US" sz="1200" kern="1200" dirty="0">
                <a:solidFill>
                  <a:schemeClr val="tx1"/>
                </a:solidFill>
                <a:effectLst/>
                <a:latin typeface="+mn-lt"/>
                <a:ea typeface="+mn-ea"/>
                <a:cs typeface="+mn-cs"/>
              </a:rPr>
              <a:t>图像识别竞赛冠军的</a:t>
            </a:r>
            <a:r>
              <a:rPr lang="fr-FR" sz="1200" kern="1200" dirty="0" err="1">
                <a:solidFill>
                  <a:schemeClr val="tx1"/>
                </a:solidFill>
                <a:effectLst/>
                <a:latin typeface="+mn-lt"/>
                <a:ea typeface="+mn-ea"/>
                <a:cs typeface="+mn-cs"/>
              </a:rPr>
              <a:t>VGGNet</a:t>
            </a:r>
            <a:r>
              <a:rPr lang="zh-CN" altLang="en-US" sz="1200" kern="1200" dirty="0">
                <a:solidFill>
                  <a:schemeClr val="tx1"/>
                </a:solidFill>
                <a:effectLst/>
                <a:latin typeface="+mn-lt"/>
                <a:ea typeface="+mn-ea"/>
                <a:cs typeface="+mn-cs"/>
              </a:rPr>
              <a:t>和</a:t>
            </a:r>
            <a:r>
              <a:rPr lang="fr-FR" sz="1200" kern="1200" dirty="0" err="1">
                <a:solidFill>
                  <a:schemeClr val="tx1"/>
                </a:solidFill>
                <a:effectLst/>
                <a:latin typeface="+mn-lt"/>
                <a:ea typeface="+mn-ea"/>
                <a:cs typeface="+mn-cs"/>
              </a:rPr>
              <a:t>ResNet</a:t>
            </a:r>
            <a:r>
              <a:rPr lang="zh-CN" altLang="en-US" sz="1200" kern="1200" dirty="0">
                <a:solidFill>
                  <a:schemeClr val="tx1"/>
                </a:solidFill>
                <a:effectLst/>
                <a:latin typeface="+mn-lt"/>
                <a:ea typeface="+mn-ea"/>
                <a:cs typeface="+mn-cs"/>
              </a:rPr>
              <a:t>能够为单帧的图像提供图像的阶级特征，在有图像处理芯片</a:t>
            </a:r>
            <a:r>
              <a:rPr lang="fr-FR" sz="1200" kern="1200" dirty="0">
                <a:solidFill>
                  <a:schemeClr val="tx1"/>
                </a:solidFill>
                <a:effectLst/>
                <a:latin typeface="+mn-lt"/>
                <a:ea typeface="+mn-ea"/>
                <a:cs typeface="+mn-cs"/>
              </a:rPr>
              <a:t>(GPU)</a:t>
            </a:r>
            <a:r>
              <a:rPr lang="zh-CN" altLang="en-US" sz="1200" kern="1200" dirty="0">
                <a:solidFill>
                  <a:schemeClr val="tx1"/>
                </a:solidFill>
                <a:effectLst/>
                <a:latin typeface="+mn-lt"/>
                <a:ea typeface="+mn-ea"/>
                <a:cs typeface="+mn-cs"/>
              </a:rPr>
              <a:t>的支持下能够达到每秒钟处理</a:t>
            </a:r>
            <a:r>
              <a:rPr lang="fr-FR"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张以上的图片。</a:t>
            </a:r>
            <a:endParaRPr lang="en-US" dirty="0"/>
          </a:p>
          <a:p>
            <a:endParaRPr lang="en-US" dirty="0"/>
          </a:p>
          <a:p>
            <a:r>
              <a:rPr lang="en-US" dirty="0"/>
              <a:t>existing method: CNN last layer </a:t>
            </a:r>
            <a:r>
              <a:rPr lang="en-US" dirty="0">
                <a:sym typeface="Wingdings" panose="05000000000000000000" pitchFamily="2" charset="2"/>
              </a:rPr>
              <a:t> represent target objects</a:t>
            </a:r>
            <a:endParaRPr lang="en-GB" dirty="0"/>
          </a:p>
          <a:p>
            <a:pPr marL="0" indent="0">
              <a:buNone/>
            </a:pPr>
            <a:endParaRPr lang="en-GB" dirty="0"/>
          </a:p>
          <a:p>
            <a:r>
              <a:rPr lang="en-GB" dirty="0"/>
              <a:t>deeper layers capture rich category-level semantic information, useful for object classification, </a:t>
            </a:r>
            <a:br>
              <a:rPr lang="en-GB" dirty="0"/>
            </a:br>
            <a:r>
              <a:rPr lang="en-GB" dirty="0"/>
              <a:t>NOT  optimal for visual tracking.</a:t>
            </a:r>
          </a:p>
          <a:p>
            <a:endParaRPr lang="en-US" dirty="0"/>
          </a:p>
          <a:p>
            <a:r>
              <a:rPr lang="en-US" dirty="0"/>
              <a:t>earlier layers: more generic</a:t>
            </a:r>
          </a:p>
          <a:p>
            <a:endParaRPr lang="en-US" dirty="0"/>
          </a:p>
          <a:p>
            <a:r>
              <a:rPr lang="en-US" dirty="0"/>
              <a:t>To achieve better tracking performance: combine features from different layers</a:t>
            </a:r>
            <a:endParaRPr lang="en-GB" dirty="0"/>
          </a:p>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34</a:t>
            </a:fld>
            <a:endParaRPr lang="en-GB"/>
          </a:p>
        </p:txBody>
      </p:sp>
    </p:spTree>
    <p:extLst>
      <p:ext uri="{BB962C8B-B14F-4D97-AF65-F5344CB8AC3E}">
        <p14:creationId xmlns:p14="http://schemas.microsoft.com/office/powerpoint/2010/main" val="3935955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项目采用深度学习的框架，神经的网络框架在预学习（</a:t>
            </a:r>
            <a:r>
              <a:rPr lang="fr-FR" sz="1200" kern="1200" dirty="0" err="1">
                <a:solidFill>
                  <a:schemeClr val="tx1"/>
                </a:solidFill>
                <a:effectLst/>
                <a:latin typeface="+mn-lt"/>
                <a:ea typeface="+mn-ea"/>
                <a:cs typeface="+mn-cs"/>
              </a:rPr>
              <a:t>pretraining</a:t>
            </a:r>
            <a:r>
              <a:rPr lang="zh-CN" altLang="en-US" sz="1200" kern="1200" dirty="0">
                <a:solidFill>
                  <a:schemeClr val="tx1"/>
                </a:solidFill>
                <a:effectLst/>
                <a:latin typeface="+mn-lt"/>
                <a:ea typeface="+mn-ea"/>
                <a:cs typeface="+mn-cs"/>
              </a:rPr>
              <a:t>）和自学习的框架下展开。针对每个视频帧，首先利用卷积神经网络生成特征阶级向量，然后用时序神经网络完成跟踪目标时序的模拟，最终形成端到端的训练测试模型。</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循环神经网络在视频运动目标的跟踪系统框架，其中</a:t>
            </a:r>
            <a:r>
              <a:rPr lang="en-GB"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为</a:t>
            </a:r>
            <a:r>
              <a:rPr lang="fr-FR"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时间点的输入帧（图一种的单幅图像）。图像经过卷积神经网络（</a:t>
            </a:r>
            <a:r>
              <a:rPr lang="fr-FR"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）提取出图像各阶层的特征后输入到循环神经网络（</a:t>
            </a:r>
            <a:r>
              <a:rPr lang="fr-FR"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）进行对</a:t>
            </a:r>
            <a:r>
              <a:rPr lang="fr-FR" sz="1200" kern="1200" dirty="0">
                <a:solidFill>
                  <a:schemeClr val="tx1"/>
                </a:solidFill>
                <a:effectLst/>
                <a:latin typeface="+mn-lt"/>
                <a:ea typeface="+mn-ea"/>
                <a:cs typeface="+mn-cs"/>
              </a:rPr>
              <a:t>ROI</a:t>
            </a:r>
            <a:r>
              <a:rPr lang="zh-CN" altLang="en-US" sz="1200" kern="1200" dirty="0">
                <a:solidFill>
                  <a:schemeClr val="tx1"/>
                </a:solidFill>
                <a:effectLst/>
                <a:latin typeface="+mn-lt"/>
                <a:ea typeface="+mn-ea"/>
                <a:cs typeface="+mn-cs"/>
              </a:rPr>
              <a:t>的回归。其中输出层和隐层的特征将作为下一帧的输入。训练的时候，图像帧的长度选择将视频帧根据图像处理芯片</a:t>
            </a:r>
            <a:r>
              <a:rPr lang="fr-FR" sz="1200" kern="1200" dirty="0">
                <a:solidFill>
                  <a:schemeClr val="tx1"/>
                </a:solidFill>
                <a:effectLst/>
                <a:latin typeface="+mn-lt"/>
                <a:ea typeface="+mn-ea"/>
                <a:cs typeface="+mn-cs"/>
              </a:rPr>
              <a:t>(GPU)</a:t>
            </a:r>
            <a:r>
              <a:rPr lang="zh-CN" altLang="en-US" sz="1200" kern="1200" dirty="0">
                <a:solidFill>
                  <a:schemeClr val="tx1"/>
                </a:solidFill>
                <a:effectLst/>
                <a:latin typeface="+mn-lt"/>
                <a:ea typeface="+mn-ea"/>
                <a:cs typeface="+mn-cs"/>
              </a:rPr>
              <a:t>的内存大小，模拟时序潜在运动规律（如速度，加速度等隐含信息）所需的帧数等综合信息考虑，将长度固定的帧组成批量</a:t>
            </a:r>
            <a:r>
              <a:rPr lang="fr-FR" sz="1200" kern="1200" dirty="0">
                <a:solidFill>
                  <a:schemeClr val="tx1"/>
                </a:solidFill>
                <a:effectLst/>
                <a:latin typeface="+mn-lt"/>
                <a:ea typeface="+mn-ea"/>
                <a:cs typeface="+mn-cs"/>
              </a:rPr>
              <a:t>(</a:t>
            </a:r>
            <a:r>
              <a:rPr lang="fr-FR" sz="1200" kern="1200" dirty="0" err="1">
                <a:solidFill>
                  <a:schemeClr val="tx1"/>
                </a:solidFill>
                <a:effectLst/>
                <a:latin typeface="+mn-lt"/>
                <a:ea typeface="+mn-ea"/>
                <a:cs typeface="+mn-cs"/>
              </a:rPr>
              <a:t>minibatch</a:t>
            </a:r>
            <a:r>
              <a:rPr lang="fr-FR"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然后将其输入到</a:t>
            </a:r>
            <a:r>
              <a:rPr lang="fr-FR"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网络中进行对</a:t>
            </a:r>
            <a:r>
              <a:rPr lang="fr-FR" sz="1200" kern="1200" dirty="0">
                <a:solidFill>
                  <a:schemeClr val="tx1"/>
                </a:solidFill>
                <a:effectLst/>
                <a:latin typeface="+mn-lt"/>
                <a:ea typeface="+mn-ea"/>
                <a:cs typeface="+mn-cs"/>
              </a:rPr>
              <a:t>ROI</a:t>
            </a:r>
            <a:r>
              <a:rPr lang="zh-CN" altLang="en-US" sz="1200" kern="1200" dirty="0">
                <a:solidFill>
                  <a:schemeClr val="tx1"/>
                </a:solidFill>
                <a:effectLst/>
                <a:latin typeface="+mn-lt"/>
                <a:ea typeface="+mn-ea"/>
                <a:cs typeface="+mn-cs"/>
              </a:rPr>
              <a:t>的回归。</a:t>
            </a:r>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35</a:t>
            </a:fld>
            <a:endParaRPr lang="en-GB"/>
          </a:p>
        </p:txBody>
      </p:sp>
    </p:spTree>
    <p:extLst>
      <p:ext uri="{BB962C8B-B14F-4D97-AF65-F5344CB8AC3E}">
        <p14:creationId xmlns:p14="http://schemas.microsoft.com/office/powerpoint/2010/main" val="620775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GB" altLang="zh-CN" dirty="0"/>
              <a:t>There are only 2 two-rectangle features, 2 three-rectangle features and 1 four-rectangle feature. The logic behind this is that we are observing the </a:t>
            </a:r>
            <a:r>
              <a:rPr lang="en-GB" altLang="zh-CN" i="1" dirty="0"/>
              <a:t>difference</a:t>
            </a:r>
            <a:r>
              <a:rPr lang="en-GB" altLang="zh-CN" dirty="0"/>
              <a:t> between the highlighted rectangles, not explicitly the </a:t>
            </a:r>
            <a:r>
              <a:rPr lang="en-GB" altLang="zh-CN" dirty="0" err="1"/>
              <a:t>color</a:t>
            </a:r>
            <a:r>
              <a:rPr lang="en-GB" altLang="zh-CN" dirty="0"/>
              <a:t> or luminance or anything of that sort.</a:t>
            </a:r>
          </a:p>
          <a:p>
            <a:pPr fontAlgn="base"/>
            <a:r>
              <a:rPr lang="en-GB" altLang="zh-CN" dirty="0"/>
              <a:t>We cannot define feature type A as a 1x1 pixel block; it must at least be at least 1x2 pixels. Also, type D must be at least 2x2 pixels, and this rule holds accordingly to the other features.</a:t>
            </a:r>
          </a:p>
          <a:p>
            <a:pPr fontAlgn="base"/>
            <a:r>
              <a:rPr lang="en-GB" altLang="zh-CN" dirty="0"/>
              <a:t>We cannot define feature type A as a 1x3 pixel block as the middle pixel cannot be partitioned, and subtracting it from itself is identical to a 1x2 pixel block; this feature type is only defined for even widths. Also, the width of feature type C must be divisible by 3, and this rule holds accordingly to the other features.</a:t>
            </a:r>
          </a:p>
          <a:p>
            <a:pPr fontAlgn="base"/>
            <a:r>
              <a:rPr lang="en-GB" altLang="zh-CN" dirty="0"/>
              <a:t>We cannot define a feature with a width and/or height of 0. Therefore, we iterate </a:t>
            </a:r>
            <a:r>
              <a:rPr lang="en-GB" altLang="zh-CN" i="1" dirty="0"/>
              <a:t>x</a:t>
            </a:r>
            <a:r>
              <a:rPr lang="en-GB" altLang="zh-CN" dirty="0"/>
              <a:t> and </a:t>
            </a:r>
            <a:r>
              <a:rPr lang="en-GB" altLang="zh-CN" i="1" dirty="0"/>
              <a:t>y</a:t>
            </a:r>
            <a:r>
              <a:rPr lang="en-GB" altLang="zh-CN" dirty="0"/>
              <a:t> to 24 minus the size of the feature.</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CA3166-A36D-43A3-A50C-6C4A4EA83EFC}" type="slidenum">
              <a:rPr lang="zh-CN" altLang="en-US" smtClean="0"/>
              <a:t>7</a:t>
            </a:fld>
            <a:endParaRPr lang="zh-CN" altLang="en-US"/>
          </a:p>
        </p:txBody>
      </p:sp>
    </p:spTree>
    <p:extLst>
      <p:ext uri="{BB962C8B-B14F-4D97-AF65-F5344CB8AC3E}">
        <p14:creationId xmlns:p14="http://schemas.microsoft.com/office/powerpoint/2010/main" val="70749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近年来人工智能成功应用于线上的互联网和线下的服务机器人。</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在人机交互的过程中，如何对运动目标进行高精度且实时的跟踪是服务机器人、无人机智能飞行、汽车辅助驾驶等众多应用领域的重要的研究方向。</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视频跟踪是计算机视觉的一个应用核心，今年来随着无人机，服务机器人，以及辅助驾驶的应用而受到越来越多的关注热点。</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视频跟踪随着嵌入式系统运算能力的大幅度提高，已经在近几年的工业系统中得到了逐渐的重视和应用。</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Ninebot</a:t>
            </a:r>
            <a:r>
              <a:rPr lang="zh-CN" altLang="en-US" sz="1200" kern="1200" dirty="0">
                <a:solidFill>
                  <a:schemeClr val="tx1"/>
                </a:solidFill>
                <a:effectLst/>
                <a:latin typeface="+mn-lt"/>
                <a:ea typeface="+mn-ea"/>
                <a:cs typeface="+mn-cs"/>
              </a:rPr>
              <a:t>公司</a:t>
            </a:r>
            <a:r>
              <a:rPr lang="en-GB" sz="1200" b="1"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也对外公布了即将发布应用于室内的服务机器人，其中人体跟踪是服务机器人的核心技术之一。</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大疆公司（</a:t>
            </a:r>
            <a:r>
              <a:rPr lang="en-US" sz="1200" kern="1200" dirty="0">
                <a:solidFill>
                  <a:schemeClr val="tx1"/>
                </a:solidFill>
                <a:effectLst/>
                <a:latin typeface="+mn-lt"/>
                <a:ea typeface="+mn-ea"/>
                <a:cs typeface="+mn-cs"/>
              </a:rPr>
              <a:t>DJI</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2016</a:t>
            </a:r>
            <a:r>
              <a:rPr lang="zh-CN" altLang="en-US" sz="1200" kern="1200" dirty="0">
                <a:solidFill>
                  <a:schemeClr val="tx1"/>
                </a:solidFill>
                <a:effectLst/>
                <a:latin typeface="+mn-lt"/>
                <a:ea typeface="+mn-ea"/>
                <a:cs typeface="+mn-cs"/>
              </a:rPr>
              <a:t>年初发布的最新款无人机精灵</a:t>
            </a:r>
            <a:r>
              <a:rPr lang="en-US"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已经将跟踪系统（</a:t>
            </a:r>
            <a:r>
              <a:rPr lang="en-US" altLang="zh-CN" sz="1200" kern="1200" dirty="0">
                <a:solidFill>
                  <a:schemeClr val="tx1"/>
                </a:solidFill>
                <a:effectLst/>
                <a:latin typeface="+mn-lt"/>
                <a:ea typeface="+mn-ea"/>
                <a:cs typeface="+mn-cs"/>
              </a:rPr>
              <a:t>Active Track)</a:t>
            </a:r>
            <a:r>
              <a:rPr lang="zh-CN" altLang="en-US" sz="1200" kern="1200" dirty="0">
                <a:solidFill>
                  <a:schemeClr val="tx1"/>
                </a:solidFill>
                <a:effectLst/>
                <a:latin typeface="+mn-lt"/>
                <a:ea typeface="+mn-ea"/>
                <a:cs typeface="+mn-cs"/>
              </a:rPr>
              <a:t>融入到跟踪系统中。</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在目标跟踪时，遇到了目标被视觉相似度高遮挡从而目标丢失等问题。</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11</a:t>
            </a:fld>
            <a:endParaRPr lang="en-GB"/>
          </a:p>
        </p:txBody>
      </p:sp>
    </p:spTree>
    <p:extLst>
      <p:ext uri="{BB962C8B-B14F-4D97-AF65-F5344CB8AC3E}">
        <p14:creationId xmlns:p14="http://schemas.microsoft.com/office/powerpoint/2010/main" val="3957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 Illumination Variation - the illumination in the target region is significantly changed.</a:t>
            </a:r>
          </a:p>
          <a:p>
            <a:r>
              <a:rPr lang="en-GB" dirty="0"/>
              <a:t>SV Scale Variation - the ratio of the bounding boxes of the first frame and the current frame is out of the range [1/t s ,t s ], t s &gt;1 (t s =2).</a:t>
            </a:r>
          </a:p>
          <a:p>
            <a:r>
              <a:rPr lang="en-GB" dirty="0"/>
              <a:t>OCC Occlusion - the target is partially or fully occluded.</a:t>
            </a:r>
          </a:p>
          <a:p>
            <a:r>
              <a:rPr lang="en-GB" dirty="0"/>
              <a:t>DEF Deformation - non-rigid object deformation.</a:t>
            </a:r>
          </a:p>
          <a:p>
            <a:r>
              <a:rPr lang="en-GB" dirty="0"/>
              <a:t>MB Motion Blur - the target region is blurred due to the motion of target or camera.</a:t>
            </a:r>
          </a:p>
          <a:p>
            <a:r>
              <a:rPr lang="en-GB" dirty="0"/>
              <a:t>FM Fast Motion - the motion of the ground truth is larger than </a:t>
            </a:r>
            <a:r>
              <a:rPr lang="en-GB" dirty="0" err="1"/>
              <a:t>t_m</a:t>
            </a:r>
            <a:r>
              <a:rPr lang="en-GB" dirty="0"/>
              <a:t> pixels (</a:t>
            </a:r>
            <a:r>
              <a:rPr lang="en-GB" dirty="0" err="1"/>
              <a:t>t_m</a:t>
            </a:r>
            <a:r>
              <a:rPr lang="en-GB" dirty="0"/>
              <a:t> =20).</a:t>
            </a:r>
          </a:p>
          <a:p>
            <a:r>
              <a:rPr lang="en-GB" dirty="0"/>
              <a:t>IPR In-Plane Rotation - the target rotates in the image plane.</a:t>
            </a:r>
          </a:p>
          <a:p>
            <a:r>
              <a:rPr lang="en-GB" dirty="0"/>
              <a:t>OPR Out-of-Plane Rotation - the target rotates out of the image plane.</a:t>
            </a:r>
          </a:p>
          <a:p>
            <a:r>
              <a:rPr lang="en-GB" dirty="0"/>
              <a:t>OV Out-of-View - some portion of the target leaves the view.</a:t>
            </a:r>
          </a:p>
          <a:p>
            <a:r>
              <a:rPr lang="en-GB" dirty="0"/>
              <a:t>BC Background Clutters - the background near the target has the similar </a:t>
            </a:r>
            <a:r>
              <a:rPr lang="en-GB" dirty="0" err="1"/>
              <a:t>color</a:t>
            </a:r>
            <a:r>
              <a:rPr lang="en-GB" dirty="0"/>
              <a:t> or texture as the target.</a:t>
            </a:r>
          </a:p>
          <a:p>
            <a:r>
              <a:rPr lang="en-GB" dirty="0"/>
              <a:t>LR Low Resolution - the number of pixels inside the ground-truth bounding box is less than </a:t>
            </a:r>
            <a:r>
              <a:rPr lang="en-GB" dirty="0" err="1"/>
              <a:t>t_r</a:t>
            </a:r>
            <a:r>
              <a:rPr lang="en-GB" dirty="0"/>
              <a:t> (</a:t>
            </a:r>
            <a:r>
              <a:rPr lang="en-GB" dirty="0" err="1"/>
              <a:t>t_r</a:t>
            </a:r>
            <a:r>
              <a:rPr lang="en-GB" dirty="0"/>
              <a:t> =400).</a:t>
            </a:r>
          </a:p>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13</a:t>
            </a:fld>
            <a:endParaRPr lang="en-GB"/>
          </a:p>
        </p:txBody>
      </p:sp>
    </p:spTree>
    <p:extLst>
      <p:ext uri="{BB962C8B-B14F-4D97-AF65-F5344CB8AC3E}">
        <p14:creationId xmlns:p14="http://schemas.microsoft.com/office/powerpoint/2010/main" val="159479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图</a:t>
            </a:r>
            <a:r>
              <a:rPr lang="en-US"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检测跟踪问题。标准数据库</a:t>
            </a:r>
            <a:r>
              <a:rPr lang="en-GB" sz="1200" kern="1200" dirty="0">
                <a:solidFill>
                  <a:schemeClr val="tx1"/>
                </a:solidFill>
                <a:effectLst/>
                <a:latin typeface="+mn-lt"/>
                <a:ea typeface="+mn-ea"/>
                <a:cs typeface="+mn-cs"/>
              </a:rPr>
              <a:t>OBT</a:t>
            </a:r>
            <a:r>
              <a:rPr lang="zh-CN" altLang="en-US" sz="1200" kern="1200" dirty="0">
                <a:solidFill>
                  <a:schemeClr val="tx1"/>
                </a:solidFill>
                <a:effectLst/>
                <a:latin typeface="+mn-lt"/>
                <a:ea typeface="+mn-ea"/>
                <a:cs typeface="+mn-cs"/>
              </a:rPr>
              <a:t>中</a:t>
            </a:r>
            <a:r>
              <a:rPr lang="en-GB" sz="1200" kern="1200" dirty="0">
                <a:solidFill>
                  <a:schemeClr val="tx1"/>
                </a:solidFill>
                <a:effectLst/>
                <a:latin typeface="+mn-lt"/>
                <a:ea typeface="+mn-ea"/>
                <a:cs typeface="+mn-cs"/>
              </a:rPr>
              <a:t>human2</a:t>
            </a:r>
            <a:r>
              <a:rPr lang="zh-CN" altLang="en-US" sz="1200" kern="1200" dirty="0">
                <a:solidFill>
                  <a:schemeClr val="tx1"/>
                </a:solidFill>
                <a:effectLst/>
                <a:latin typeface="+mn-lt"/>
                <a:ea typeface="+mn-ea"/>
                <a:cs typeface="+mn-cs"/>
              </a:rPr>
              <a:t>的跟踪序列。第一帧红色矩形框为用户输入的标定的首帧。第二到第四帧为由第一帧划定</a:t>
            </a:r>
            <a:r>
              <a:rPr lang="en-GB" sz="1200" i="1" kern="1200" dirty="0">
                <a:solidFill>
                  <a:schemeClr val="tx1"/>
                </a:solidFill>
                <a:effectLst/>
                <a:latin typeface="+mn-lt"/>
                <a:ea typeface="+mn-ea"/>
                <a:cs typeface="+mn-cs"/>
              </a:rPr>
              <a:t>ROI</a:t>
            </a:r>
            <a:r>
              <a:rPr lang="zh-CN" altLang="en-US" sz="1200" kern="1200" dirty="0">
                <a:solidFill>
                  <a:schemeClr val="tx1"/>
                </a:solidFill>
                <a:effectLst/>
                <a:latin typeface="+mn-lt"/>
                <a:ea typeface="+mn-ea"/>
                <a:cs typeface="+mn-cs"/>
              </a:rPr>
              <a:t>需要跟踪帧的标定。目标物体在运动跟踪过程中可能有被遮挡（第二帧）等复杂情况。</a:t>
            </a:r>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14</a:t>
            </a:fld>
            <a:endParaRPr lang="en-GB"/>
          </a:p>
        </p:txBody>
      </p:sp>
    </p:spTree>
    <p:extLst>
      <p:ext uri="{BB962C8B-B14F-4D97-AF65-F5344CB8AC3E}">
        <p14:creationId xmlns:p14="http://schemas.microsoft.com/office/powerpoint/2010/main" val="3590255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Gaussian targets are smoother than binary labels, and have the benefit of reducing ringing </a:t>
            </a:r>
            <a:r>
              <a:rPr lang="en-GB" dirty="0" err="1"/>
              <a:t>artifacts</a:t>
            </a:r>
            <a:r>
              <a:rPr lang="en-GB" dirty="0"/>
              <a:t> in the Fourier domain [21].</a:t>
            </a:r>
          </a:p>
          <a:p>
            <a:endParaRPr lang="en-US" dirty="0"/>
          </a:p>
          <a:p>
            <a:r>
              <a:rPr lang="en-US" dirty="0"/>
              <a:t>[21]</a:t>
            </a:r>
            <a:r>
              <a:rPr lang="en-GB" dirty="0"/>
              <a:t> R. C. González and R. E. Woods, Digital image processing. Prentice Hall, 2008.</a:t>
            </a:r>
          </a:p>
          <a:p>
            <a:endParaRPr lang="en-US" dirty="0"/>
          </a:p>
          <a:p>
            <a:endParaRPr lang="en-US" dirty="0"/>
          </a:p>
          <a:p>
            <a:r>
              <a:rPr lang="en-US" dirty="0"/>
              <a:t>Modern trackers </a:t>
            </a:r>
            <a:r>
              <a:rPr lang="en-US" dirty="0">
                <a:sym typeface="Wingdings" panose="05000000000000000000" pitchFamily="2" charset="2"/>
              </a:rPr>
              <a:t> a discriminative classifier</a:t>
            </a:r>
          </a:p>
          <a:p>
            <a:pPr lvl="1"/>
            <a:r>
              <a:rPr lang="en-US" dirty="0">
                <a:sym typeface="Wingdings" panose="05000000000000000000" pitchFamily="2" charset="2"/>
              </a:rPr>
              <a:t>typically trained with translated and scaled sample patches</a:t>
            </a:r>
          </a:p>
          <a:p>
            <a:pPr lvl="1"/>
            <a:r>
              <a:rPr lang="en-US" dirty="0">
                <a:sym typeface="Wingdings" panose="05000000000000000000" pitchFamily="2" charset="2"/>
              </a:rPr>
              <a:t>riddled with redundancies</a:t>
            </a:r>
          </a:p>
          <a:p>
            <a:r>
              <a:rPr lang="en-US" dirty="0">
                <a:sym typeface="Wingdings" panose="05000000000000000000" pitchFamily="2" charset="2"/>
              </a:rPr>
              <a:t>Above observation  </a:t>
            </a:r>
          </a:p>
          <a:p>
            <a:pPr lvl="1"/>
            <a:r>
              <a:rPr lang="en-US" dirty="0">
                <a:sym typeface="Wingdings" panose="05000000000000000000" pitchFamily="2" charset="2"/>
              </a:rPr>
              <a:t>resulting data matrix is </a:t>
            </a:r>
            <a:r>
              <a:rPr lang="en-US" dirty="0" err="1">
                <a:sym typeface="Wingdings" panose="05000000000000000000" pitchFamily="2" charset="2"/>
              </a:rPr>
              <a:t>circulant</a:t>
            </a:r>
            <a:r>
              <a:rPr lang="en-US" dirty="0">
                <a:sym typeface="Wingdings" panose="05000000000000000000" pitchFamily="2" charset="2"/>
              </a:rPr>
              <a:t>: </a:t>
            </a:r>
            <a:r>
              <a:rPr lang="en-US" dirty="0" err="1">
                <a:sym typeface="Wingdings" panose="05000000000000000000" pitchFamily="2" charset="2"/>
              </a:rPr>
              <a:t>diagonalise</a:t>
            </a:r>
            <a:r>
              <a:rPr lang="en-US" dirty="0">
                <a:sym typeface="Wingdings" panose="05000000000000000000" pitchFamily="2" charset="2"/>
              </a:rPr>
              <a:t> it with Discrete Fourier Transform (DFT), reducing both storage and computation by several orders of magnitude</a:t>
            </a:r>
          </a:p>
          <a:p>
            <a:r>
              <a:rPr lang="en-US" dirty="0" err="1">
                <a:sym typeface="Wingdings" panose="05000000000000000000" pitchFamily="2" charset="2"/>
              </a:rPr>
              <a:t>Kernalized</a:t>
            </a:r>
            <a:r>
              <a:rPr lang="en-US" dirty="0">
                <a:sym typeface="Wingdings" panose="05000000000000000000" pitchFamily="2" charset="2"/>
              </a:rPr>
              <a:t> Correlation Filter (KCF) </a:t>
            </a:r>
          </a:p>
          <a:p>
            <a:pPr lvl="1"/>
            <a:r>
              <a:rPr lang="en-US" dirty="0">
                <a:sym typeface="Wingdings" panose="05000000000000000000" pitchFamily="2" charset="2"/>
              </a:rPr>
              <a:t>outperform top-ranking trackers such as Struck or TLD, </a:t>
            </a:r>
          </a:p>
          <a:p>
            <a:pPr lvl="1"/>
            <a:r>
              <a:rPr lang="en-US" dirty="0">
                <a:sym typeface="Wingdings" panose="05000000000000000000" pitchFamily="2" charset="2"/>
              </a:rPr>
              <a:t>running at hundreds frames-per-second</a:t>
            </a:r>
          </a:p>
          <a:p>
            <a:pPr lvl="1"/>
            <a:r>
              <a:rPr lang="en-US" dirty="0">
                <a:sym typeface="Wingdings" panose="05000000000000000000" pitchFamily="2" charset="2"/>
              </a:rPr>
              <a:t>being implemented in a few lines of code.</a:t>
            </a:r>
          </a:p>
          <a:p>
            <a:pPr lvl="1"/>
            <a:r>
              <a:rPr lang="en-US" dirty="0">
                <a:sym typeface="Wingdings" panose="05000000000000000000" pitchFamily="2" charset="2"/>
              </a:rPr>
              <a:t>open-source</a:t>
            </a:r>
          </a:p>
          <a:p>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18</a:t>
            </a:fld>
            <a:endParaRPr lang="en-GB"/>
          </a:p>
        </p:txBody>
      </p:sp>
    </p:spTree>
    <p:extLst>
      <p:ext uri="{BB962C8B-B14F-4D97-AF65-F5344CB8AC3E}">
        <p14:creationId xmlns:p14="http://schemas.microsoft.com/office/powerpoint/2010/main" val="1289491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What is perhaps most amazing and useful is the fact that all circulant matrices are made diagonal by the Discrete</a:t>
            </a:r>
          </a:p>
          <a:p>
            <a:r>
              <a:rPr lang="zh-CN" altLang="en-US" dirty="0"/>
              <a:t>Fourier Transform (DFT), regardless of the generating vector</a:t>
            </a:r>
          </a:p>
          <a:p>
            <a:r>
              <a:rPr lang="zh-CN" altLang="en-US" dirty="0"/>
              <a:t>x [34]. This can be expressed as</a:t>
            </a:r>
          </a:p>
          <a:p>
            <a:r>
              <a:rPr lang="zh-CN" altLang="en-US" dirty="0"/>
              <a:t>X = F diag (ˆ x) F H</a:t>
            </a:r>
          </a:p>
          <a:p>
            <a:endParaRPr lang="zh-CN" altLang="en-US" dirty="0"/>
          </a:p>
        </p:txBody>
      </p:sp>
      <p:sp>
        <p:nvSpPr>
          <p:cNvPr id="4" name="页眉占位符 3"/>
          <p:cNvSpPr>
            <a:spLocks noGrp="1"/>
          </p:cNvSpPr>
          <p:nvPr>
            <p:ph type="hdr" sz="quarter" idx="10"/>
          </p:nvPr>
        </p:nvSpPr>
        <p:spPr/>
        <p:txBody>
          <a:bodyPr/>
          <a:lstStyle/>
          <a:p>
            <a:endParaRPr lang="en-GB"/>
          </a:p>
        </p:txBody>
      </p:sp>
      <p:sp>
        <p:nvSpPr>
          <p:cNvPr id="5" name="灯片编号占位符 4"/>
          <p:cNvSpPr>
            <a:spLocks noGrp="1"/>
          </p:cNvSpPr>
          <p:nvPr>
            <p:ph type="sldNum" sz="quarter" idx="11"/>
          </p:nvPr>
        </p:nvSpPr>
        <p:spPr/>
        <p:txBody>
          <a:bodyPr/>
          <a:lstStyle/>
          <a:p>
            <a:fld id="{62C7DCC4-95BB-4596-92BE-0D57AC8B89B8}" type="slidenum">
              <a:rPr lang="en-GB" smtClean="0"/>
              <a:t>22</a:t>
            </a:fld>
            <a:endParaRPr lang="en-GB"/>
          </a:p>
        </p:txBody>
      </p:sp>
    </p:spTree>
    <p:extLst>
      <p:ext uri="{BB962C8B-B14F-4D97-AF65-F5344CB8AC3E}">
        <p14:creationId xmlns:p14="http://schemas.microsoft.com/office/powerpoint/2010/main" val="3714213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The goal of training is to find a function  f(z) = w T z that minimizes the squared error over samples </a:t>
            </a:r>
            <a:r>
              <a:rPr lang="en-US" altLang="zh-CN" dirty="0" err="1"/>
              <a:t>x_i</a:t>
            </a:r>
            <a:r>
              <a:rPr lang="en-US" altLang="zh-CN" dirty="0"/>
              <a:t> and their regression targets </a:t>
            </a:r>
            <a:r>
              <a:rPr lang="en-US" altLang="zh-CN" dirty="0" err="1"/>
              <a:t>y_i</a:t>
            </a:r>
            <a:r>
              <a:rPr lang="en-US" altLang="zh-CN" dirty="0"/>
              <a:t> ,</a:t>
            </a:r>
            <a:endParaRPr lang="en-GB" altLang="zh-CN" dirty="0"/>
          </a:p>
          <a:p>
            <a:endParaRPr lang="zh-CN" altLang="en-US" dirty="0"/>
          </a:p>
        </p:txBody>
      </p:sp>
      <p:sp>
        <p:nvSpPr>
          <p:cNvPr id="4" name="页眉占位符 3"/>
          <p:cNvSpPr>
            <a:spLocks noGrp="1"/>
          </p:cNvSpPr>
          <p:nvPr>
            <p:ph type="hdr" sz="quarter" idx="10"/>
          </p:nvPr>
        </p:nvSpPr>
        <p:spPr/>
        <p:txBody>
          <a:bodyPr/>
          <a:lstStyle/>
          <a:p>
            <a:endParaRPr lang="en-GB"/>
          </a:p>
        </p:txBody>
      </p:sp>
      <p:sp>
        <p:nvSpPr>
          <p:cNvPr id="5" name="灯片编号占位符 4"/>
          <p:cNvSpPr>
            <a:spLocks noGrp="1"/>
          </p:cNvSpPr>
          <p:nvPr>
            <p:ph type="sldNum" sz="quarter" idx="11"/>
          </p:nvPr>
        </p:nvSpPr>
        <p:spPr/>
        <p:txBody>
          <a:bodyPr/>
          <a:lstStyle/>
          <a:p>
            <a:fld id="{62C7DCC4-95BB-4596-92BE-0D57AC8B89B8}" type="slidenum">
              <a:rPr lang="en-GB" smtClean="0"/>
              <a:t>24</a:t>
            </a:fld>
            <a:endParaRPr lang="en-GB"/>
          </a:p>
        </p:txBody>
      </p:sp>
    </p:spTree>
    <p:extLst>
      <p:ext uri="{BB962C8B-B14F-4D97-AF65-F5344CB8AC3E}">
        <p14:creationId xmlns:p14="http://schemas.microsoft.com/office/powerpoint/2010/main" val="309514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X: denotes the feature map extracted from the k-</a:t>
            </a:r>
            <a:r>
              <a:rPr lang="en-GB" dirty="0" err="1"/>
              <a:t>th</a:t>
            </a:r>
            <a:r>
              <a:rPr lang="en-GB" dirty="0"/>
              <a:t> convolutional layer;</a:t>
            </a:r>
          </a:p>
          <a:p>
            <a:endParaRPr lang="en-US" dirty="0"/>
          </a:p>
          <a:p>
            <a:r>
              <a:rPr lang="en-US" dirty="0"/>
              <a:t>Y:</a:t>
            </a:r>
            <a:r>
              <a:rPr lang="en-US" baseline="0" dirty="0"/>
              <a:t> </a:t>
            </a:r>
            <a:r>
              <a:rPr lang="en-GB" baseline="0" dirty="0"/>
              <a:t>denotes a </a:t>
            </a:r>
            <a:r>
              <a:rPr lang="en-GB" baseline="0" dirty="0" err="1"/>
              <a:t>gaussian</a:t>
            </a:r>
            <a:r>
              <a:rPr lang="en-GB" baseline="0" dirty="0"/>
              <a:t> shape label matrix, which is subject to a 2D Gaussian distribution with zero mean and standard deviation proportional to the target size;</a:t>
            </a:r>
            <a:endParaRPr lang="en-GB" dirty="0"/>
          </a:p>
        </p:txBody>
      </p:sp>
      <p:sp>
        <p:nvSpPr>
          <p:cNvPr id="4" name="Header Placeholder 3"/>
          <p:cNvSpPr>
            <a:spLocks noGrp="1"/>
          </p:cNvSpPr>
          <p:nvPr>
            <p:ph type="hd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62C7DCC4-95BB-4596-92BE-0D57AC8B89B8}" type="slidenum">
              <a:rPr lang="en-GB" smtClean="0"/>
              <a:t>26</a:t>
            </a:fld>
            <a:endParaRPr lang="en-GB"/>
          </a:p>
        </p:txBody>
      </p:sp>
    </p:spTree>
    <p:extLst>
      <p:ext uri="{BB962C8B-B14F-4D97-AF65-F5344CB8AC3E}">
        <p14:creationId xmlns:p14="http://schemas.microsoft.com/office/powerpoint/2010/main" val="2710909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F13E3E2-C83A-4ED4-B6B3-9607503E80DD}"/>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pic>
        <p:nvPicPr>
          <p:cNvPr id="7" name="图片 6">
            <a:extLst>
              <a:ext uri="{FF2B5EF4-FFF2-40B4-BE49-F238E27FC236}">
                <a16:creationId xmlns:a16="http://schemas.microsoft.com/office/drawing/2014/main" id="{88E2727B-1BDE-42AB-82B8-14D196CBA5EF}"/>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pic>
        <p:nvPicPr>
          <p:cNvPr id="9" name="图片 8">
            <a:extLst>
              <a:ext uri="{FF2B5EF4-FFF2-40B4-BE49-F238E27FC236}">
                <a16:creationId xmlns:a16="http://schemas.microsoft.com/office/drawing/2014/main" id="{787BEA9B-983C-4DA5-8525-0D7D415348D6}"/>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pic>
        <p:nvPicPr>
          <p:cNvPr id="7" name="图片 6">
            <a:extLst>
              <a:ext uri="{FF2B5EF4-FFF2-40B4-BE49-F238E27FC236}">
                <a16:creationId xmlns:a16="http://schemas.microsoft.com/office/drawing/2014/main" id="{AE89E293-C0B5-49AB-8874-2BD8E6FA002D}"/>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3E6E54F-DC6E-44EC-BCAF-6A6AC63030F7}"/>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pic>
        <p:nvPicPr>
          <p:cNvPr id="9" name="图片 8">
            <a:extLst>
              <a:ext uri="{FF2B5EF4-FFF2-40B4-BE49-F238E27FC236}">
                <a16:creationId xmlns:a16="http://schemas.microsoft.com/office/drawing/2014/main" id="{397F6173-DDDE-4BDA-BA5F-FC24D986BDE0}"/>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5/8/2019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pic>
        <p:nvPicPr>
          <p:cNvPr id="11" name="图片 10">
            <a:extLst>
              <a:ext uri="{FF2B5EF4-FFF2-40B4-BE49-F238E27FC236}">
                <a16:creationId xmlns:a16="http://schemas.microsoft.com/office/drawing/2014/main" id="{83842BEF-495A-4AA4-8157-9B5DA794AC49}"/>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5/8/2019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pic>
        <p:nvPicPr>
          <p:cNvPr id="6" name="图片 5">
            <a:extLst>
              <a:ext uri="{FF2B5EF4-FFF2-40B4-BE49-F238E27FC236}">
                <a16:creationId xmlns:a16="http://schemas.microsoft.com/office/drawing/2014/main" id="{7E3F76F3-A3ED-4AF7-9EAA-2EB4E720C4FB}"/>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5/8/2019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0" name="图片 9">
            <a:extLst>
              <a:ext uri="{FF2B5EF4-FFF2-40B4-BE49-F238E27FC236}">
                <a16:creationId xmlns:a16="http://schemas.microsoft.com/office/drawing/2014/main" id="{F1F98C1B-D083-44F9-B41C-A9417FBA6AEC}"/>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5/8/2019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pic>
        <p:nvPicPr>
          <p:cNvPr id="10" name="图片 9">
            <a:extLst>
              <a:ext uri="{FF2B5EF4-FFF2-40B4-BE49-F238E27FC236}">
                <a16:creationId xmlns:a16="http://schemas.microsoft.com/office/drawing/2014/main" id="{E69D50FF-33EE-432F-8D2D-154CB25EF1EE}"/>
              </a:ext>
            </a:extLst>
          </p:cNvPr>
          <p:cNvPicPr>
            <a:picLocks noChangeAspect="1"/>
          </p:cNvPicPr>
          <p:nvPr userDrawn="1"/>
        </p:nvPicPr>
        <p:blipFill rotWithShape="1">
          <a:blip r:embed="rId2"/>
          <a:srcRect l="21732" t="17280" r="23222" b="10233"/>
          <a:stretch/>
        </p:blipFill>
        <p:spPr>
          <a:xfrm>
            <a:off x="10500257" y="211385"/>
            <a:ext cx="1424451" cy="126030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pic>
        <p:nvPicPr>
          <p:cNvPr id="10" name="图片 9">
            <a:extLst>
              <a:ext uri="{FF2B5EF4-FFF2-40B4-BE49-F238E27FC236}">
                <a16:creationId xmlns:a16="http://schemas.microsoft.com/office/drawing/2014/main" id="{2BD12C3B-F559-40DA-8956-CA706B28A92B}"/>
              </a:ext>
            </a:extLst>
          </p:cNvPr>
          <p:cNvPicPr>
            <a:picLocks noChangeAspect="1"/>
          </p:cNvPicPr>
          <p:nvPr userDrawn="1"/>
        </p:nvPicPr>
        <p:blipFill rotWithShape="1">
          <a:blip r:embed="rId3"/>
          <a:srcRect l="21732" t="17280" r="23222" b="10233"/>
          <a:stretch/>
        </p:blipFill>
        <p:spPr>
          <a:xfrm>
            <a:off x="10500257" y="211385"/>
            <a:ext cx="1424451" cy="126030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5/8/2019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cvlab.hanyang.ac.kr/tracker_benchmark/benchmark.html"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ivul.kaust.edu.sa/Pages/pub-benchmark-simulator-uav.aspx" TargetMode="External"/><Relationship Id="rId4" Type="http://schemas.openxmlformats.org/officeDocument/2006/relationships/hyperlink" Target="http://www.votchallenge.ne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pyimagesearch.com/2014/11/17/non-maximum-suppression-object-detection-python" TargetMode="External"/><Relationship Id="rId3" Type="http://schemas.openxmlformats.org/officeDocument/2006/relationships/hyperlink" Target="https://classroom.udacity.com/courses/ud123" TargetMode="External"/><Relationship Id="rId7" Type="http://schemas.openxmlformats.org/officeDocument/2006/relationships/hyperlink" Target="https://docs.opencv.org/3.4/d9/df8/tutorial_root.html" TargetMode="External"/><Relationship Id="rId2" Type="http://schemas.openxmlformats.org/officeDocument/2006/relationships/hyperlink" Target="https://classroom.udacity.com/courses/ud777" TargetMode="External"/><Relationship Id="rId1" Type="http://schemas.openxmlformats.org/officeDocument/2006/relationships/slideLayout" Target="../slideLayouts/slideLayout2.xml"/><Relationship Id="rId6" Type="http://schemas.openxmlformats.org/officeDocument/2006/relationships/hyperlink" Target="http://cs231n.stanford.edu/" TargetMode="External"/><Relationship Id="rId5" Type="http://schemas.openxmlformats.org/officeDocument/2006/relationships/hyperlink" Target="https://classroom.udacity.com/courses/ud775" TargetMode="External"/><Relationship Id="rId4" Type="http://schemas.openxmlformats.org/officeDocument/2006/relationships/hyperlink" Target="https://classroom.udacity.com/courses/ud456" TargetMode="External"/><Relationship Id="rId9" Type="http://schemas.openxmlformats.org/officeDocument/2006/relationships/hyperlink" Target="https://www.pyimagesearch.com/2015/02/16/faster-non-maximum-suppression-python/"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45.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Viola%E2%80%93Jones_object_detection_framework"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zh-CN" altLang="en-US" sz="6600" dirty="0"/>
              <a:t>创新研究课程</a:t>
            </a:r>
            <a:br>
              <a:rPr lang="en-US" altLang="zh-CN" sz="6600" dirty="0"/>
            </a:br>
            <a:r>
              <a:rPr lang="zh-CN" altLang="en-US" sz="6600" dirty="0"/>
              <a:t>科研项目短课</a:t>
            </a:r>
            <a:endParaRPr lang="en-GB" sz="66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5968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a:t>
            </a:r>
            <a:br>
              <a:rPr lang="en-US" dirty="0"/>
            </a:br>
            <a:r>
              <a:rPr lang="en-US" dirty="0"/>
              <a:t>“Visual Tracking”?</a:t>
            </a:r>
            <a:endParaRPr lang="en-GB" dirty="0"/>
          </a:p>
        </p:txBody>
      </p:sp>
      <p:sp>
        <p:nvSpPr>
          <p:cNvPr id="3" name="Content Placeholder 2"/>
          <p:cNvSpPr>
            <a:spLocks noGrp="1"/>
          </p:cNvSpPr>
          <p:nvPr>
            <p:ph idx="1"/>
          </p:nvPr>
        </p:nvSpPr>
        <p:spPr/>
        <p:txBody>
          <a:bodyPr>
            <a:normAutofit/>
          </a:bodyPr>
          <a:lstStyle/>
          <a:p>
            <a:r>
              <a:rPr lang="en-GB" sz="2800" dirty="0"/>
              <a:t>Visual tracking is the task of predicting the trajectory of a target in a video.</a:t>
            </a:r>
          </a:p>
        </p:txBody>
      </p:sp>
    </p:spTree>
    <p:extLst>
      <p:ext uri="{BB962C8B-B14F-4D97-AF65-F5344CB8AC3E}">
        <p14:creationId xmlns:p14="http://schemas.microsoft.com/office/powerpoint/2010/main" val="123987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Applications</a:t>
            </a:r>
            <a:endParaRPr lang="en-GB" dirty="0"/>
          </a:p>
        </p:txBody>
      </p:sp>
      <p:sp>
        <p:nvSpPr>
          <p:cNvPr id="3" name="Content Placeholder 2"/>
          <p:cNvSpPr>
            <a:spLocks noGrp="1"/>
          </p:cNvSpPr>
          <p:nvPr>
            <p:ph idx="1"/>
          </p:nvPr>
        </p:nvSpPr>
        <p:spPr>
          <a:xfrm>
            <a:off x="331383" y="1873648"/>
            <a:ext cx="8946541" cy="3025900"/>
          </a:xfrm>
        </p:spPr>
        <p:txBody>
          <a:bodyPr/>
          <a:lstStyle/>
          <a:p>
            <a:pPr lvl="1"/>
            <a:r>
              <a:rPr lang="en-US" altLang="zh-CN" dirty="0"/>
              <a:t>Robotics</a:t>
            </a:r>
          </a:p>
          <a:p>
            <a:pPr lvl="1"/>
            <a:r>
              <a:rPr lang="en-US" altLang="zh-CN" dirty="0"/>
              <a:t>Autonomous driving</a:t>
            </a:r>
          </a:p>
          <a:p>
            <a:pPr lvl="1"/>
            <a:r>
              <a:rPr lang="en-US" altLang="zh-CN" dirty="0"/>
              <a:t>Drones (DJI)</a:t>
            </a:r>
          </a:p>
          <a:p>
            <a:pPr lvl="1"/>
            <a:r>
              <a:rPr lang="en-US" altLang="zh-CN" dirty="0"/>
              <a:t>Creativity Art, Sport…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845" y="1232473"/>
            <a:ext cx="4794297" cy="1797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845" y="3259393"/>
            <a:ext cx="4794297" cy="328030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3053" y="2175091"/>
            <a:ext cx="1371600" cy="533400"/>
          </a:xfrm>
          <a:prstGeom prst="rect">
            <a:avLst/>
          </a:prstGeom>
        </p:spPr>
      </p:pic>
    </p:spTree>
    <p:extLst>
      <p:ext uri="{BB962C8B-B14F-4D97-AF65-F5344CB8AC3E}">
        <p14:creationId xmlns:p14="http://schemas.microsoft.com/office/powerpoint/2010/main" val="18137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JI Phantom 4 Active Tracking (Follow-me) While Skiing [HD, 720p]">
            <a:hlinkClick r:id="" action="ppaction://media"/>
          </p:cNvPr>
          <p:cNvPicPr>
            <a:picLocks noChangeAspect="1"/>
          </p:cNvPicPr>
          <p:nvPr>
            <a:videoFile r:link="rId1"/>
            <p:extLst>
              <p:ext uri="{DAA4B4D4-6D71-4841-9C94-3DE7FCFB9230}">
                <p14:media xmlns:p14="http://schemas.microsoft.com/office/powerpoint/2010/main" r:embed="rId2">
                  <p14:trim st="227008" end="80654.86659999999"/>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676459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br>
              <a:rPr lang="en-US" dirty="0"/>
            </a:br>
            <a:endParaRPr lang="en-GB" dirty="0"/>
          </a:p>
        </p:txBody>
      </p:sp>
      <p:sp>
        <p:nvSpPr>
          <p:cNvPr id="3" name="Content Placeholder 2"/>
          <p:cNvSpPr>
            <a:spLocks noGrp="1"/>
          </p:cNvSpPr>
          <p:nvPr>
            <p:ph idx="1"/>
          </p:nvPr>
        </p:nvSpPr>
        <p:spPr>
          <a:xfrm>
            <a:off x="934400" y="1299976"/>
            <a:ext cx="9513624" cy="4722849"/>
          </a:xfrm>
        </p:spPr>
        <p:txBody>
          <a:bodyPr>
            <a:normAutofit fontScale="92500" lnSpcReduction="20000"/>
          </a:bodyPr>
          <a:lstStyle/>
          <a:p>
            <a:r>
              <a:rPr lang="en-GB" dirty="0"/>
              <a:t>Illumination Variation - the illumination in the target region is significantly changed.</a:t>
            </a:r>
          </a:p>
          <a:p>
            <a:r>
              <a:rPr lang="en-GB" dirty="0"/>
              <a:t>Scale Variation - the ratio of the bounding boxes of the first frame and the current frame is out of the range [1/t s ,t s ], t s &gt;1 (t s =2).</a:t>
            </a:r>
          </a:p>
          <a:p>
            <a:r>
              <a:rPr lang="en-GB" dirty="0"/>
              <a:t>Occlusion - the target is partially or fully occluded.</a:t>
            </a:r>
          </a:p>
          <a:p>
            <a:r>
              <a:rPr lang="en-GB" dirty="0"/>
              <a:t>Deformation - non-rigid object deformation.</a:t>
            </a:r>
          </a:p>
          <a:p>
            <a:r>
              <a:rPr lang="en-GB" dirty="0"/>
              <a:t>Motion Blur - the target region is blurred due to the motion of target or camera.</a:t>
            </a:r>
          </a:p>
          <a:p>
            <a:r>
              <a:rPr lang="en-GB" dirty="0"/>
              <a:t>Fast Motion - the motion of the ground truth is larger than </a:t>
            </a:r>
            <a:r>
              <a:rPr lang="en-GB" dirty="0" err="1"/>
              <a:t>t_m</a:t>
            </a:r>
            <a:r>
              <a:rPr lang="en-GB" dirty="0"/>
              <a:t> pixels (</a:t>
            </a:r>
            <a:r>
              <a:rPr lang="en-GB" dirty="0" err="1"/>
              <a:t>t_m</a:t>
            </a:r>
            <a:r>
              <a:rPr lang="en-GB" dirty="0"/>
              <a:t> =20).</a:t>
            </a:r>
          </a:p>
          <a:p>
            <a:r>
              <a:rPr lang="en-GB" dirty="0"/>
              <a:t>In-Plane Rotation - the target rotates in the image plane.</a:t>
            </a:r>
          </a:p>
          <a:p>
            <a:r>
              <a:rPr lang="en-GB" dirty="0"/>
              <a:t>Out-of-Plane Rotation - the target rotates out of the image plane.</a:t>
            </a:r>
          </a:p>
          <a:p>
            <a:r>
              <a:rPr lang="en-GB" dirty="0"/>
              <a:t>Out-of-View - some portion of the target leaves the view.</a:t>
            </a:r>
          </a:p>
          <a:p>
            <a:r>
              <a:rPr lang="en-GB" dirty="0"/>
              <a:t>Background Clutters - the background near the target has the similar </a:t>
            </a:r>
            <a:r>
              <a:rPr lang="en-GB" dirty="0" err="1"/>
              <a:t>color</a:t>
            </a:r>
            <a:r>
              <a:rPr lang="en-GB" dirty="0"/>
              <a:t> or texture as the target.</a:t>
            </a:r>
          </a:p>
          <a:p>
            <a:r>
              <a:rPr lang="en-GB" dirty="0"/>
              <a:t>Low Resolution - the number of pixels inside the ground-truth bounding box is less than </a:t>
            </a:r>
            <a:r>
              <a:rPr lang="en-GB" dirty="0" err="1"/>
              <a:t>t_r</a:t>
            </a:r>
            <a:r>
              <a:rPr lang="en-GB" dirty="0"/>
              <a:t> (</a:t>
            </a:r>
            <a:r>
              <a:rPr lang="en-GB" dirty="0" err="1"/>
              <a:t>t_r</a:t>
            </a:r>
            <a:r>
              <a:rPr lang="en-GB" dirty="0"/>
              <a:t> =400).</a:t>
            </a:r>
          </a:p>
        </p:txBody>
      </p:sp>
      <p:sp>
        <p:nvSpPr>
          <p:cNvPr id="4" name="矩形 3"/>
          <p:cNvSpPr/>
          <p:nvPr/>
        </p:nvSpPr>
        <p:spPr>
          <a:xfrm>
            <a:off x="-92091" y="2224677"/>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O'C'C</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 name="矩形 4"/>
          <p:cNvSpPr/>
          <p:nvPr/>
        </p:nvSpPr>
        <p:spPr>
          <a:xfrm>
            <a:off x="363417" y="1725990"/>
            <a:ext cx="582033" cy="400110"/>
          </a:xfrm>
          <a:prstGeom prst="rect">
            <a:avLst/>
          </a:prstGeom>
          <a:noFill/>
        </p:spPr>
        <p:txBody>
          <a:bodyPr wrap="square" lIns="91440" tIns="45720" rIns="91440" bIns="45720">
            <a:spAutoFit/>
          </a:bodyPr>
          <a:lstStyle/>
          <a:p>
            <a:pPr algn="ctr"/>
            <a:r>
              <a:rPr lang="en-GB" sz="2000" b="0" cap="none" spc="0" dirty="0">
                <a:ln w="0"/>
                <a:solidFill>
                  <a:schemeClr val="accent1"/>
                </a:solidFill>
                <a:effectLst>
                  <a:outerShdw blurRad="38100" dist="25400" dir="5400000" algn="ctr" rotWithShape="0">
                    <a:srgbClr val="6E747A">
                      <a:alpha val="43000"/>
                    </a:srgbClr>
                  </a:outerShdw>
                </a:effectLst>
              </a:rPr>
              <a:t>SV</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 name="矩形 5"/>
          <p:cNvSpPr/>
          <p:nvPr/>
        </p:nvSpPr>
        <p:spPr>
          <a:xfrm>
            <a:off x="352367" y="1299976"/>
            <a:ext cx="582033" cy="400110"/>
          </a:xfrm>
          <a:prstGeom prst="rect">
            <a:avLst/>
          </a:prstGeom>
          <a:noFill/>
        </p:spPr>
        <p:txBody>
          <a:bodyPr wrap="square" lIns="91440" tIns="45720" rIns="91440" bIns="45720">
            <a:spAutoFit/>
          </a:bodyPr>
          <a:lstStyle/>
          <a:p>
            <a:pPr algn="ctr"/>
            <a:r>
              <a:rPr lang="en-GB" sz="2000" b="0" cap="none" spc="0" dirty="0">
                <a:ln w="0"/>
                <a:solidFill>
                  <a:schemeClr val="accent1"/>
                </a:solidFill>
                <a:effectLst>
                  <a:outerShdw blurRad="38100" dist="25400" dir="5400000" algn="ctr" rotWithShape="0">
                    <a:srgbClr val="6E747A">
                      <a:alpha val="43000"/>
                    </a:srgbClr>
                  </a:outerShdw>
                </a:effectLst>
              </a:rPr>
              <a:t>IV</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53077" y="2653468"/>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DEF</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 name="矩形 7"/>
          <p:cNvSpPr/>
          <p:nvPr/>
        </p:nvSpPr>
        <p:spPr>
          <a:xfrm>
            <a:off x="0" y="2950713"/>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MB</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30680" y="3346062"/>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FM</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 name="矩形 9"/>
          <p:cNvSpPr/>
          <p:nvPr/>
        </p:nvSpPr>
        <p:spPr>
          <a:xfrm>
            <a:off x="-67441" y="3687189"/>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IPR</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 name="矩形 10"/>
          <p:cNvSpPr/>
          <p:nvPr/>
        </p:nvSpPr>
        <p:spPr>
          <a:xfrm>
            <a:off x="-69245" y="4058618"/>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OPR</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 name="矩形 11"/>
          <p:cNvSpPr/>
          <p:nvPr/>
        </p:nvSpPr>
        <p:spPr>
          <a:xfrm>
            <a:off x="-69245" y="4423665"/>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OV</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 name="矩形 13"/>
          <p:cNvSpPr/>
          <p:nvPr/>
        </p:nvSpPr>
        <p:spPr>
          <a:xfrm>
            <a:off x="-90299" y="4740574"/>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BC</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 name="矩形 14"/>
          <p:cNvSpPr/>
          <p:nvPr/>
        </p:nvSpPr>
        <p:spPr>
          <a:xfrm>
            <a:off x="-92090" y="5331890"/>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LR</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398936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nextCondLst>
                <p:cond evt="onClick" delay="0">
                  <p:tgtEl>
                    <p:spTgt spid="6"/>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nextCondLst>
                <p:cond evt="onClick" delay="0">
                  <p:tgtEl>
                    <p:spTgt spid="7"/>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nextCondLst>
                <p:cond evt="onClick" delay="0">
                  <p:tgtEl>
                    <p:spTgt spid="8"/>
                  </p:tgtEl>
                </p:cond>
              </p:nextCondLst>
            </p:seq>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27" restart="whenNotActive" fill="hold" evtFilter="cancelBubble" nodeType="interactiveSeq">
                <p:stCondLst>
                  <p:cond evt="onClick" delay="0">
                    <p:tgtEl>
                      <p:spTgt spid="10"/>
                    </p:tgtEl>
                  </p:cond>
                </p:stCondLst>
                <p:endSync evt="end" delay="0">
                  <p:rtn val="all"/>
                </p:endSync>
                <p:childTnLst>
                  <p:par>
                    <p:cTn id="28" fill="hold">
                      <p:stCondLst>
                        <p:cond delay="0"/>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nextCondLst>
                <p:cond evt="onClick" delay="0">
                  <p:tgtEl>
                    <p:spTgt spid="11"/>
                  </p:tgtEl>
                </p:cond>
              </p:nextCondLst>
            </p:seq>
            <p:seq concurrent="1" nextAc="seek">
              <p:cTn id="37" restart="whenNotActive" fill="hold" evtFilter="cancelBubble" nodeType="interactiveSeq">
                <p:stCondLst>
                  <p:cond evt="onClick" delay="0">
                    <p:tgtEl>
                      <p:spTgt spid="12"/>
                    </p:tgtEl>
                  </p:cond>
                </p:stCondLst>
                <p:endSync evt="end" delay="0">
                  <p:rtn val="all"/>
                </p:endSync>
                <p:childTnLst>
                  <p:par>
                    <p:cTn id="38" fill="hold">
                      <p:stCondLst>
                        <p:cond delay="0"/>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nextCondLst>
                <p:cond evt="onClick" delay="0">
                  <p:tgtEl>
                    <p:spTgt spid="14"/>
                  </p:tgtEl>
                </p:cond>
              </p:nextCondLst>
            </p:seq>
            <p:seq concurrent="1" nextAc="seek">
              <p:cTn id="47" restart="whenNotActive" fill="hold" evtFilter="cancelBubble" nodeType="interactiveSeq">
                <p:stCondLst>
                  <p:cond evt="onClick" delay="0">
                    <p:tgtEl>
                      <p:spTgt spid="4"/>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52" restart="whenNotActive" fill="hold" evtFilter="cancelBubble" nodeType="interactiveSeq">
                <p:stCondLst>
                  <p:cond evt="onClick" delay="0">
                    <p:tgtEl>
                      <p:spTgt spid="15"/>
                    </p:tgtEl>
                  </p:cond>
                </p:stCondLst>
                <p:endSync evt="end" delay="0">
                  <p:rtn val="all"/>
                </p:endSync>
                <p:childTnLst>
                  <p:par>
                    <p:cTn id="53" fill="hold">
                      <p:stCondLst>
                        <p:cond delay="0"/>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nextCondLst>
                <p:cond evt="onClick" delay="0">
                  <p:tgtEl>
                    <p:spTgt spid="1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Benchmark:</a:t>
            </a:r>
            <a:br>
              <a:rPr lang="en-US" altLang="zh-CN" dirty="0"/>
            </a:br>
            <a:endParaRPr lang="en-GB" dirty="0"/>
          </a:p>
        </p:txBody>
      </p:sp>
      <p:sp>
        <p:nvSpPr>
          <p:cNvPr id="3" name="Content Placeholder 2"/>
          <p:cNvSpPr>
            <a:spLocks noGrp="1"/>
          </p:cNvSpPr>
          <p:nvPr>
            <p:ph idx="1"/>
          </p:nvPr>
        </p:nvSpPr>
        <p:spPr>
          <a:xfrm>
            <a:off x="875201" y="1593668"/>
            <a:ext cx="8946541" cy="4195481"/>
          </a:xfrm>
        </p:spPr>
        <p:txBody>
          <a:bodyPr>
            <a:normAutofit fontScale="92500" lnSpcReduction="10000"/>
          </a:bodyPr>
          <a:lstStyle/>
          <a:p>
            <a:r>
              <a:rPr lang="en-US" altLang="zh-CN" dirty="0"/>
              <a:t>Object Tracking (OBT) CVPR2013 </a:t>
            </a:r>
            <a:r>
              <a:rPr lang="en-US" altLang="zh-CN" sz="1600" dirty="0">
                <a:hlinkClick r:id="rId3"/>
              </a:rPr>
              <a:t>http://cvlab.hanyang.ac.kr/tracker_benchmark/benchmark.html</a:t>
            </a:r>
            <a:endParaRPr lang="en-US" altLang="zh-CN" sz="1600" dirty="0"/>
          </a:p>
          <a:p>
            <a:pPr marL="457200" lvl="1" indent="0">
              <a:buNone/>
            </a:pPr>
            <a:br>
              <a:rPr lang="en-US" altLang="zh-CN" sz="1400" dirty="0"/>
            </a:br>
            <a:endParaRPr lang="en-US" altLang="zh-CN" sz="1400" dirty="0"/>
          </a:p>
          <a:p>
            <a:pPr marL="457200" lvl="1" indent="0">
              <a:buNone/>
            </a:pPr>
            <a:endParaRPr lang="en-US" altLang="zh-CN" sz="1400" dirty="0"/>
          </a:p>
          <a:p>
            <a:pPr marL="457200" lvl="1" indent="0">
              <a:buNone/>
            </a:pPr>
            <a:endParaRPr lang="en-US" altLang="zh-CN" sz="1400" dirty="0"/>
          </a:p>
          <a:p>
            <a:pPr marL="457200" lvl="1" indent="0">
              <a:buNone/>
            </a:pPr>
            <a:endParaRPr lang="en-US" altLang="zh-CN" sz="1400" dirty="0"/>
          </a:p>
          <a:p>
            <a:pPr marL="457200" lvl="1" indent="0">
              <a:buNone/>
            </a:pPr>
            <a:endParaRPr lang="en-US" altLang="zh-CN" sz="1400" dirty="0"/>
          </a:p>
          <a:p>
            <a:pPr marL="457200" lvl="1" indent="0">
              <a:buNone/>
            </a:pPr>
            <a:br>
              <a:rPr lang="en-US" altLang="zh-CN" sz="1400" dirty="0"/>
            </a:br>
            <a:endParaRPr lang="en-US" altLang="zh-CN" sz="1400" dirty="0"/>
          </a:p>
          <a:p>
            <a:r>
              <a:rPr lang="en-US" altLang="zh-CN" dirty="0"/>
              <a:t>Visual Object Tracking (VOT) ECCV2014, ECCV2016</a:t>
            </a:r>
          </a:p>
          <a:p>
            <a:pPr marL="0" indent="0">
              <a:buNone/>
            </a:pPr>
            <a:r>
              <a:rPr lang="en-US" altLang="zh-CN" sz="1600" dirty="0"/>
              <a:t>		</a:t>
            </a:r>
            <a:r>
              <a:rPr lang="en-US" altLang="zh-CN" sz="1600" dirty="0">
                <a:hlinkClick r:id="rId4"/>
              </a:rPr>
              <a:t>http://www.votchallenge.net/</a:t>
            </a:r>
            <a:endParaRPr lang="en-US" altLang="zh-CN" sz="1600" dirty="0"/>
          </a:p>
          <a:p>
            <a:pPr marL="0" indent="0">
              <a:buNone/>
            </a:pPr>
            <a:endParaRPr lang="en-US" altLang="zh-CN" sz="1600" dirty="0"/>
          </a:p>
          <a:p>
            <a:pPr marL="0" indent="0">
              <a:buNone/>
            </a:pPr>
            <a:endParaRPr lang="en-US" altLang="zh-CN" sz="1600" dirty="0"/>
          </a:p>
          <a:p>
            <a:r>
              <a:rPr lang="en-GB" altLang="zh-CN" sz="1600" dirty="0"/>
              <a:t>A Benchmark and Simulator for UAV Tracking, </a:t>
            </a:r>
            <a:r>
              <a:rPr lang="en-US" altLang="zh-CN" sz="1400" dirty="0"/>
              <a:t>ECCV2016</a:t>
            </a:r>
            <a:br>
              <a:rPr lang="en-GB" altLang="zh-CN" sz="1600" dirty="0"/>
            </a:br>
            <a:r>
              <a:rPr lang="en-GB" altLang="zh-CN" sz="1600" dirty="0"/>
              <a:t> </a:t>
            </a:r>
            <a:r>
              <a:rPr lang="en-GB" altLang="zh-CN" sz="1600" dirty="0">
                <a:hlinkClick r:id="rId5"/>
              </a:rPr>
              <a:t>https://ivul.kaust.edu.sa/Pages/pub-benchmark-simulator-uav.aspx</a:t>
            </a:r>
            <a:endParaRPr lang="en-GB" altLang="zh-CN" sz="1600" dirty="0"/>
          </a:p>
          <a:p>
            <a:endParaRPr lang="en-US" altLang="zh-CN" sz="1600"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165" y="3204457"/>
            <a:ext cx="1253039" cy="185527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840" y="601969"/>
            <a:ext cx="2775448" cy="2538426"/>
          </a:xfrm>
          <a:prstGeom prst="rect">
            <a:avLst/>
          </a:prstGeom>
        </p:spPr>
      </p:pic>
      <p:pic>
        <p:nvPicPr>
          <p:cNvPr id="7" name="Picture 6"/>
          <p:cNvPicPr>
            <a:picLocks noChangeAspect="1"/>
          </p:cNvPicPr>
          <p:nvPr/>
        </p:nvPicPr>
        <p:blipFill>
          <a:blip r:embed="rId8"/>
          <a:stretch>
            <a:fillRect/>
          </a:stretch>
        </p:blipFill>
        <p:spPr>
          <a:xfrm>
            <a:off x="7604450" y="4588548"/>
            <a:ext cx="3733676" cy="2159520"/>
          </a:xfrm>
          <a:prstGeom prst="rect">
            <a:avLst/>
          </a:prstGeom>
        </p:spPr>
      </p:pic>
    </p:spTree>
    <p:extLst>
      <p:ext uri="{BB962C8B-B14F-4D97-AF65-F5344CB8AC3E}">
        <p14:creationId xmlns:p14="http://schemas.microsoft.com/office/powerpoint/2010/main" val="360398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Evaluation Methodology</a:t>
            </a:r>
          </a:p>
        </p:txBody>
      </p:sp>
      <p:sp>
        <p:nvSpPr>
          <p:cNvPr id="3" name="Content Placeholder 2"/>
          <p:cNvSpPr>
            <a:spLocks noGrp="1"/>
          </p:cNvSpPr>
          <p:nvPr>
            <p:ph idx="1"/>
          </p:nvPr>
        </p:nvSpPr>
        <p:spPr>
          <a:xfrm>
            <a:off x="273579" y="2052917"/>
            <a:ext cx="10699221" cy="4195481"/>
          </a:xfrm>
        </p:spPr>
        <p:txBody>
          <a:bodyPr>
            <a:normAutofit lnSpcReduction="10000"/>
          </a:bodyPr>
          <a:lstStyle/>
          <a:p>
            <a:r>
              <a:rPr lang="en-GB" dirty="0"/>
              <a:t>Precision plot</a:t>
            </a:r>
            <a:r>
              <a:rPr lang="zh-CN" altLang="en-US" dirty="0"/>
              <a:t>：</a:t>
            </a:r>
            <a:br>
              <a:rPr lang="en-US" altLang="zh-CN" dirty="0"/>
            </a:br>
            <a:r>
              <a:rPr lang="en-US" altLang="zh-CN" dirty="0"/>
              <a:t> </a:t>
            </a:r>
            <a:br>
              <a:rPr lang="en-US" altLang="zh-CN" dirty="0"/>
            </a:br>
            <a:r>
              <a:rPr lang="en-US" altLang="zh-CN" dirty="0"/>
              <a:t>average Euclidean distance between the center locations of the tracked targets and the manually labeled ground truths.</a:t>
            </a:r>
            <a:br>
              <a:rPr lang="en-US" altLang="zh-CN" dirty="0"/>
            </a:br>
            <a:br>
              <a:rPr lang="en-US" altLang="zh-CN" dirty="0"/>
            </a:br>
            <a:r>
              <a:rPr lang="en-US" altLang="zh-CN" dirty="0"/>
              <a:t>percentage of frames whose estimated location is within the given threshold distance of the ground truth.</a:t>
            </a:r>
          </a:p>
          <a:p>
            <a:endParaRPr lang="en-US" dirty="0"/>
          </a:p>
          <a:p>
            <a:r>
              <a:rPr lang="en-GB" altLang="zh-CN" dirty="0"/>
              <a:t>Success plot</a:t>
            </a:r>
            <a:r>
              <a:rPr lang="zh-CN" altLang="en-US" dirty="0"/>
              <a:t>：</a:t>
            </a:r>
            <a:br>
              <a:rPr lang="en-US" altLang="zh-CN" dirty="0"/>
            </a:br>
            <a:r>
              <a:rPr lang="en-US" altLang="zh-CN" dirty="0"/>
              <a:t> Given the tracked bounding box </a:t>
            </a:r>
            <a:r>
              <a:rPr lang="en-US" altLang="zh-CN" dirty="0" err="1"/>
              <a:t>r_t</a:t>
            </a:r>
            <a:r>
              <a:rPr lang="en-US" altLang="zh-CN" dirty="0"/>
              <a:t> and the ground truth bounding box </a:t>
            </a:r>
            <a:r>
              <a:rPr lang="en-US" altLang="zh-CN" dirty="0" err="1"/>
              <a:t>r_a</a:t>
            </a:r>
            <a:r>
              <a:rPr lang="en-US" altLang="zh-CN" dirty="0"/>
              <a:t> , the overlap score is defined as:</a:t>
            </a:r>
            <a:endParaRPr lang="en-GB" dirty="0"/>
          </a:p>
          <a:p>
            <a:pPr marL="0" indent="0">
              <a:buNone/>
            </a:pPr>
            <a:br>
              <a:rPr lang="en-US" dirty="0"/>
            </a:br>
            <a:br>
              <a:rPr lang="en-US" dirty="0"/>
            </a:br>
            <a:endParaRPr lang="en-US" dirty="0"/>
          </a:p>
        </p:txBody>
      </p:sp>
      <p:pic>
        <p:nvPicPr>
          <p:cNvPr id="5" name="图片 4"/>
          <p:cNvPicPr>
            <a:picLocks noChangeAspect="1"/>
          </p:cNvPicPr>
          <p:nvPr/>
        </p:nvPicPr>
        <p:blipFill>
          <a:blip r:embed="rId2"/>
          <a:stretch>
            <a:fillRect/>
          </a:stretch>
        </p:blipFill>
        <p:spPr>
          <a:xfrm>
            <a:off x="4424924" y="5257798"/>
            <a:ext cx="2552700" cy="990600"/>
          </a:xfrm>
          <a:prstGeom prst="rect">
            <a:avLst/>
          </a:prstGeom>
        </p:spPr>
      </p:pic>
    </p:spTree>
    <p:extLst>
      <p:ext uri="{BB962C8B-B14F-4D97-AF65-F5344CB8AC3E}">
        <p14:creationId xmlns:p14="http://schemas.microsoft.com/office/powerpoint/2010/main" val="1175853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257" y="136195"/>
            <a:ext cx="9404723" cy="1400530"/>
          </a:xfrm>
        </p:spPr>
        <p:txBody>
          <a:bodyPr>
            <a:normAutofit/>
          </a:bodyPr>
          <a:lstStyle/>
          <a:p>
            <a:r>
              <a:rPr lang="en-US" altLang="zh-CN" dirty="0"/>
              <a:t>Quiz: which is which</a:t>
            </a:r>
            <a:br>
              <a:rPr lang="en-US" altLang="zh-CN" dirty="0"/>
            </a:br>
            <a:r>
              <a:rPr lang="en-US" altLang="zh-CN" sz="2000" dirty="0"/>
              <a:t>A. Left </a:t>
            </a:r>
            <a:r>
              <a:rPr lang="en-US" altLang="zh-CN" sz="2000" dirty="0">
                <a:sym typeface="Wingdings" panose="05000000000000000000" pitchFamily="2" charset="2"/>
              </a:rPr>
              <a:t> precision plot, Right  success plot</a:t>
            </a:r>
            <a:br>
              <a:rPr lang="en-US" altLang="zh-CN" sz="2000" dirty="0">
                <a:sym typeface="Wingdings" panose="05000000000000000000" pitchFamily="2" charset="2"/>
              </a:rPr>
            </a:br>
            <a:r>
              <a:rPr lang="en-US" altLang="zh-CN" sz="2000" dirty="0">
                <a:sym typeface="Wingdings" panose="05000000000000000000" pitchFamily="2" charset="2"/>
              </a:rPr>
              <a:t>B. Left  success plot, Right  precision plot</a:t>
            </a:r>
            <a:endParaRPr lang="zh-CN" altLang="en-US" dirty="0"/>
          </a:p>
        </p:txBody>
      </p:sp>
      <p:pic>
        <p:nvPicPr>
          <p:cNvPr id="4" name="内容占位符 3"/>
          <p:cNvPicPr>
            <a:picLocks noGrp="1" noChangeAspect="1"/>
          </p:cNvPicPr>
          <p:nvPr>
            <p:ph idx="1"/>
          </p:nvPr>
        </p:nvPicPr>
        <p:blipFill>
          <a:blip r:embed="rId2"/>
          <a:stretch>
            <a:fillRect/>
          </a:stretch>
        </p:blipFill>
        <p:spPr>
          <a:xfrm>
            <a:off x="454257" y="1790171"/>
            <a:ext cx="5283793" cy="4195762"/>
          </a:xfrm>
          <a:prstGeom prst="rect">
            <a:avLst/>
          </a:prstGeom>
        </p:spPr>
      </p:pic>
      <p:pic>
        <p:nvPicPr>
          <p:cNvPr id="6" name="图片 5"/>
          <p:cNvPicPr>
            <a:picLocks noChangeAspect="1"/>
          </p:cNvPicPr>
          <p:nvPr/>
        </p:nvPicPr>
        <p:blipFill>
          <a:blip r:embed="rId3"/>
          <a:stretch>
            <a:fillRect/>
          </a:stretch>
        </p:blipFill>
        <p:spPr>
          <a:xfrm>
            <a:off x="6024563" y="1790171"/>
            <a:ext cx="5321292" cy="4195762"/>
          </a:xfrm>
          <a:prstGeom prst="rect">
            <a:avLst/>
          </a:prstGeom>
        </p:spPr>
      </p:pic>
      <p:pic>
        <p:nvPicPr>
          <p:cNvPr id="8" name="图片 7"/>
          <p:cNvPicPr>
            <a:picLocks noChangeAspect="1"/>
          </p:cNvPicPr>
          <p:nvPr/>
        </p:nvPicPr>
        <p:blipFill rotWithShape="1">
          <a:blip r:embed="rId3"/>
          <a:srcRect l="2615" b="12713"/>
          <a:stretch/>
        </p:blipFill>
        <p:spPr>
          <a:xfrm>
            <a:off x="6163733" y="1790170"/>
            <a:ext cx="5182122" cy="3662361"/>
          </a:xfrm>
          <a:prstGeom prst="rect">
            <a:avLst/>
          </a:prstGeom>
        </p:spPr>
      </p:pic>
      <p:pic>
        <p:nvPicPr>
          <p:cNvPr id="9" name="内容占位符 3"/>
          <p:cNvPicPr>
            <a:picLocks noChangeAspect="1"/>
          </p:cNvPicPr>
          <p:nvPr/>
        </p:nvPicPr>
        <p:blipFill rotWithShape="1">
          <a:blip r:embed="rId2"/>
          <a:srcRect l="3631" t="1504" r="2037" b="12713"/>
          <a:stretch/>
        </p:blipFill>
        <p:spPr>
          <a:xfrm>
            <a:off x="646111" y="1853247"/>
            <a:ext cx="4984222" cy="3599285"/>
          </a:xfrm>
          <a:prstGeom prst="rect">
            <a:avLst/>
          </a:prstGeom>
        </p:spPr>
      </p:pic>
    </p:spTree>
    <p:extLst>
      <p:ext uri="{BB962C8B-B14F-4D97-AF65-F5344CB8AC3E}">
        <p14:creationId xmlns:p14="http://schemas.microsoft.com/office/powerpoint/2010/main" val="62270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221244"/>
            <a:ext cx="10886248" cy="1915647"/>
          </a:xfrm>
        </p:spPr>
        <p:txBody>
          <a:bodyPr/>
          <a:lstStyle/>
          <a:p>
            <a:r>
              <a:rPr lang="en-GB" altLang="zh-CN" sz="3200" dirty="0"/>
              <a:t>High-Speed Tracking with</a:t>
            </a:r>
            <a:br>
              <a:rPr lang="en-GB" altLang="zh-CN" sz="3200" dirty="0"/>
            </a:br>
            <a:r>
              <a:rPr lang="en-GB" altLang="zh-CN" sz="3200" dirty="0" err="1"/>
              <a:t>Kernelized</a:t>
            </a:r>
            <a:r>
              <a:rPr lang="en-GB" altLang="zh-CN" sz="3200" dirty="0"/>
              <a:t> Correlation Filters</a:t>
            </a:r>
            <a:endParaRPr lang="en-GB" sz="3200" dirty="0"/>
          </a:p>
        </p:txBody>
      </p:sp>
      <p:sp>
        <p:nvSpPr>
          <p:cNvPr id="3" name="Text Placeholder 2"/>
          <p:cNvSpPr>
            <a:spLocks noGrp="1"/>
          </p:cNvSpPr>
          <p:nvPr>
            <p:ph type="body" idx="1"/>
          </p:nvPr>
        </p:nvSpPr>
        <p:spPr/>
        <p:txBody>
          <a:bodyPr>
            <a:normAutofit fontScale="92500"/>
          </a:bodyPr>
          <a:lstStyle/>
          <a:p>
            <a:r>
              <a:rPr lang="pt-BR" sz="2400" dirty="0"/>
              <a:t>João F. Henriques, Rui Caseiro, Pedro Martins, and Jorge Batista</a:t>
            </a:r>
          </a:p>
          <a:p>
            <a:r>
              <a:rPr lang="pt-BR" sz="2400" dirty="0"/>
              <a:t>tPAMI 2015</a:t>
            </a:r>
            <a:endParaRPr lang="en-GB" sz="2400" dirty="0"/>
          </a:p>
        </p:txBody>
      </p:sp>
      <p:sp>
        <p:nvSpPr>
          <p:cNvPr id="4" name="矩形 3"/>
          <p:cNvSpPr/>
          <p:nvPr/>
        </p:nvSpPr>
        <p:spPr>
          <a:xfrm>
            <a:off x="1078031" y="1867301"/>
            <a:ext cx="5909910" cy="707886"/>
          </a:xfrm>
          <a:prstGeom prst="rect">
            <a:avLst/>
          </a:prstGeom>
        </p:spPr>
        <p:txBody>
          <a:bodyPr wrap="square">
            <a:spAutoFit/>
          </a:bodyPr>
          <a:lstStyle/>
          <a:p>
            <a:r>
              <a:rPr lang="en-US" altLang="zh-CN" sz="4000" dirty="0">
                <a:solidFill>
                  <a:srgbClr val="FF0000"/>
                </a:solidFill>
              </a:rPr>
              <a:t>Correlation Filter</a:t>
            </a:r>
            <a:endParaRPr lang="zh-CN" altLang="en-US" sz="4000" dirty="0">
              <a:solidFill>
                <a:srgbClr val="FF0000"/>
              </a:solidFill>
            </a:endParaRPr>
          </a:p>
        </p:txBody>
      </p:sp>
      <p:sp>
        <p:nvSpPr>
          <p:cNvPr id="5" name="矩形 4"/>
          <p:cNvSpPr/>
          <p:nvPr/>
        </p:nvSpPr>
        <p:spPr>
          <a:xfrm>
            <a:off x="1078031" y="1257589"/>
            <a:ext cx="3175104" cy="646331"/>
          </a:xfrm>
          <a:prstGeom prst="rect">
            <a:avLst/>
          </a:prstGeom>
        </p:spPr>
        <p:txBody>
          <a:bodyPr wrap="square">
            <a:spAutoFit/>
          </a:bodyPr>
          <a:lstStyle/>
          <a:p>
            <a:r>
              <a:rPr lang="zh-CN" altLang="en-US" sz="3600" dirty="0">
                <a:solidFill>
                  <a:srgbClr val="FF0000"/>
                </a:solidFill>
              </a:rPr>
              <a:t>经典算法分析</a:t>
            </a:r>
          </a:p>
        </p:txBody>
      </p:sp>
    </p:spTree>
    <p:extLst>
      <p:ext uri="{BB962C8B-B14F-4D97-AF65-F5344CB8AC3E}">
        <p14:creationId xmlns:p14="http://schemas.microsoft.com/office/powerpoint/2010/main" val="157848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sp>
        <p:nvSpPr>
          <p:cNvPr id="4" name="Oval 3"/>
          <p:cNvSpPr/>
          <p:nvPr/>
        </p:nvSpPr>
        <p:spPr>
          <a:xfrm>
            <a:off x="3002288" y="2206327"/>
            <a:ext cx="1196733" cy="990459"/>
          </a:xfrm>
          <a:prstGeom prst="ellipse">
            <a:avLst/>
          </a:prstGeom>
          <a:solidFill>
            <a:schemeClr val="accent4">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正样本</a:t>
            </a:r>
            <a:endParaRPr lang="en-GB" dirty="0"/>
          </a:p>
        </p:txBody>
      </p:sp>
      <p:sp>
        <p:nvSpPr>
          <p:cNvPr id="5" name="Oval 4"/>
          <p:cNvSpPr/>
          <p:nvPr/>
        </p:nvSpPr>
        <p:spPr>
          <a:xfrm>
            <a:off x="5955632" y="1312445"/>
            <a:ext cx="3289086" cy="2778221"/>
          </a:xfrm>
          <a:prstGeom prst="ellipse">
            <a:avLst/>
          </a:prstGeom>
          <a:solidFill>
            <a:schemeClr val="accent4">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负样本</a:t>
            </a:r>
            <a:endParaRPr lang="en-GB" sz="2800" dirty="0"/>
          </a:p>
        </p:txBody>
      </p:sp>
      <p:cxnSp>
        <p:nvCxnSpPr>
          <p:cNvPr id="6" name="Straight Arrow Connector 5"/>
          <p:cNvCxnSpPr>
            <a:stCxn id="4" idx="6"/>
            <a:endCxn id="5" idx="2"/>
          </p:cNvCxnSpPr>
          <p:nvPr/>
        </p:nvCxnSpPr>
        <p:spPr>
          <a:xfrm flipV="1">
            <a:off x="4199021" y="2701556"/>
            <a:ext cx="1756611" cy="1"/>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24163" y="3541529"/>
            <a:ext cx="2200939" cy="925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不同的位置</a:t>
            </a:r>
            <a:endParaRPr lang="en-GB" dirty="0"/>
          </a:p>
        </p:txBody>
      </p:sp>
      <p:pic>
        <p:nvPicPr>
          <p:cNvPr id="8" name="Picture 7"/>
          <p:cNvPicPr>
            <a:picLocks noChangeAspect="1"/>
          </p:cNvPicPr>
          <p:nvPr/>
        </p:nvPicPr>
        <p:blipFill>
          <a:blip r:embed="rId3"/>
          <a:stretch>
            <a:fillRect/>
          </a:stretch>
        </p:blipFill>
        <p:spPr>
          <a:xfrm>
            <a:off x="628063" y="4554576"/>
            <a:ext cx="6562976" cy="1789463"/>
          </a:xfrm>
          <a:prstGeom prst="rect">
            <a:avLst/>
          </a:prstGeom>
        </p:spPr>
      </p:pic>
      <p:pic>
        <p:nvPicPr>
          <p:cNvPr id="13" name="Picture 12"/>
          <p:cNvPicPr>
            <a:picLocks noChangeAspect="1"/>
          </p:cNvPicPr>
          <p:nvPr/>
        </p:nvPicPr>
        <p:blipFill>
          <a:blip r:embed="rId4"/>
          <a:stretch>
            <a:fillRect/>
          </a:stretch>
        </p:blipFill>
        <p:spPr>
          <a:xfrm>
            <a:off x="7734504" y="4551013"/>
            <a:ext cx="1823035" cy="1793026"/>
          </a:xfrm>
          <a:prstGeom prst="rect">
            <a:avLst/>
          </a:prstGeom>
        </p:spPr>
      </p:pic>
      <p:sp>
        <p:nvSpPr>
          <p:cNvPr id="10" name="标题 9"/>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2762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6"/>
                                        </p:tgtEl>
                                      </p:cBhvr>
                                    </p:animEffect>
                                    <p:animScale>
                                      <p:cBhvr>
                                        <p:cTn id="20" dur="250" autoRev="1" fill="hold"/>
                                        <p:tgtEl>
                                          <p:spTgt spid="6"/>
                                        </p:tgtEl>
                                      </p:cBhvr>
                                      <p:by x="105000" y="105000"/>
                                    </p:animScale>
                                  </p:childTnLst>
                                </p:cTn>
                              </p:par>
                              <p:par>
                                <p:cTn id="21" presetID="26" presetClass="emph" presetSubtype="0" fill="hold" grpId="1"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 1:</a:t>
            </a:r>
            <a:br>
              <a:rPr lang="en-US" dirty="0"/>
            </a:br>
            <a:r>
              <a:rPr lang="en-US" dirty="0"/>
              <a:t>Circulant Matrix</a:t>
            </a:r>
            <a:endParaRPr lang="en-GB" dirty="0"/>
          </a:p>
        </p:txBody>
      </p:sp>
      <p:pic>
        <p:nvPicPr>
          <p:cNvPr id="5" name="Content Placeholder 4"/>
          <p:cNvPicPr>
            <a:picLocks noGrp="1" noChangeAspect="1"/>
          </p:cNvPicPr>
          <p:nvPr>
            <p:ph idx="1"/>
          </p:nvPr>
        </p:nvPicPr>
        <p:blipFill>
          <a:blip r:embed="rId2"/>
          <a:stretch>
            <a:fillRect/>
          </a:stretch>
        </p:blipFill>
        <p:spPr>
          <a:xfrm>
            <a:off x="2279577" y="2132856"/>
            <a:ext cx="6890119" cy="3312368"/>
          </a:xfrm>
          <a:prstGeom prst="rect">
            <a:avLst/>
          </a:prstGeom>
        </p:spPr>
      </p:pic>
      <p:sp>
        <p:nvSpPr>
          <p:cNvPr id="6" name="Rectangle 5"/>
          <p:cNvSpPr/>
          <p:nvPr/>
        </p:nvSpPr>
        <p:spPr>
          <a:xfrm>
            <a:off x="2135560" y="6088808"/>
            <a:ext cx="6912768" cy="369332"/>
          </a:xfrm>
          <a:prstGeom prst="rect">
            <a:avLst/>
          </a:prstGeom>
        </p:spPr>
        <p:txBody>
          <a:bodyPr wrap="square">
            <a:spAutoFit/>
          </a:bodyPr>
          <a:lstStyle/>
          <a:p>
            <a:endParaRPr lang="en-GB" dirty="0"/>
          </a:p>
        </p:txBody>
      </p:sp>
    </p:spTree>
    <p:extLst>
      <p:ext uri="{BB962C8B-B14F-4D97-AF65-F5344CB8AC3E}">
        <p14:creationId xmlns:p14="http://schemas.microsoft.com/office/powerpoint/2010/main" val="97362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Course Syllabus</a:t>
            </a:r>
            <a:br>
              <a:rPr lang="en-US" altLang="zh-CN" dirty="0"/>
            </a:br>
            <a:r>
              <a:rPr lang="zh-CN" altLang="en-US" dirty="0"/>
              <a:t>课程大纲</a:t>
            </a:r>
            <a:endParaRPr lang="en-GB" dirty="0"/>
          </a:p>
        </p:txBody>
      </p:sp>
      <p:sp>
        <p:nvSpPr>
          <p:cNvPr id="3" name="Content Placeholder 2"/>
          <p:cNvSpPr>
            <a:spLocks noGrp="1"/>
          </p:cNvSpPr>
          <p:nvPr>
            <p:ph idx="1"/>
          </p:nvPr>
        </p:nvSpPr>
        <p:spPr/>
        <p:txBody>
          <a:bodyPr/>
          <a:lstStyle/>
          <a:p>
            <a:r>
              <a:rPr lang="en-US" dirty="0"/>
              <a:t> </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930616372"/>
              </p:ext>
            </p:extLst>
          </p:nvPr>
        </p:nvGraphicFramePr>
        <p:xfrm>
          <a:off x="293816" y="2089574"/>
          <a:ext cx="11412153" cy="4490720"/>
        </p:xfrm>
        <a:graphic>
          <a:graphicData uri="http://schemas.openxmlformats.org/drawingml/2006/table">
            <a:tbl>
              <a:tblPr firstRow="1" bandRow="1">
                <a:tableStyleId>{5C22544A-7EE6-4342-B048-85BDC9FD1C3A}</a:tableStyleId>
              </a:tblPr>
              <a:tblGrid>
                <a:gridCol w="1669300">
                  <a:extLst>
                    <a:ext uri="{9D8B030D-6E8A-4147-A177-3AD203B41FA5}">
                      <a16:colId xmlns:a16="http://schemas.microsoft.com/office/drawing/2014/main" val="20000"/>
                    </a:ext>
                  </a:extLst>
                </a:gridCol>
                <a:gridCol w="700156">
                  <a:extLst>
                    <a:ext uri="{9D8B030D-6E8A-4147-A177-3AD203B41FA5}">
                      <a16:colId xmlns:a16="http://schemas.microsoft.com/office/drawing/2014/main" val="20001"/>
                    </a:ext>
                  </a:extLst>
                </a:gridCol>
                <a:gridCol w="1834587">
                  <a:extLst>
                    <a:ext uri="{9D8B030D-6E8A-4147-A177-3AD203B41FA5}">
                      <a16:colId xmlns:a16="http://schemas.microsoft.com/office/drawing/2014/main" val="20002"/>
                    </a:ext>
                  </a:extLst>
                </a:gridCol>
                <a:gridCol w="3196282">
                  <a:extLst>
                    <a:ext uri="{9D8B030D-6E8A-4147-A177-3AD203B41FA5}">
                      <a16:colId xmlns:a16="http://schemas.microsoft.com/office/drawing/2014/main" val="20003"/>
                    </a:ext>
                  </a:extLst>
                </a:gridCol>
                <a:gridCol w="4011828">
                  <a:extLst>
                    <a:ext uri="{9D8B030D-6E8A-4147-A177-3AD203B41FA5}">
                      <a16:colId xmlns:a16="http://schemas.microsoft.com/office/drawing/2014/main" val="20004"/>
                    </a:ext>
                  </a:extLst>
                </a:gridCol>
              </a:tblGrid>
              <a:tr h="370840">
                <a:tc>
                  <a:txBody>
                    <a:bodyPr/>
                    <a:lstStyle/>
                    <a:p>
                      <a:r>
                        <a:rPr lang="en-US" dirty="0"/>
                        <a:t>Content</a:t>
                      </a:r>
                    </a:p>
                    <a:p>
                      <a:r>
                        <a:rPr lang="zh-CN" altLang="en-US" dirty="0"/>
                        <a:t>内容</a:t>
                      </a:r>
                      <a:endParaRPr lang="en-GB" dirty="0"/>
                    </a:p>
                  </a:txBody>
                  <a:tcPr/>
                </a:tc>
                <a:tc>
                  <a:txBody>
                    <a:bodyPr/>
                    <a:lstStyle/>
                    <a:p>
                      <a:r>
                        <a:rPr lang="zh-CN" altLang="en-US" dirty="0"/>
                        <a:t>课时</a:t>
                      </a:r>
                      <a:endParaRPr lang="en-GB" dirty="0"/>
                    </a:p>
                  </a:txBody>
                  <a:tcPr/>
                </a:tc>
                <a:tc>
                  <a:txBody>
                    <a:bodyPr/>
                    <a:lstStyle/>
                    <a:p>
                      <a:r>
                        <a:rPr lang="zh-CN" altLang="en-US" dirty="0"/>
                        <a:t>课程说明</a:t>
                      </a:r>
                      <a:endParaRPr lang="en-GB" dirty="0"/>
                    </a:p>
                  </a:txBody>
                  <a:tcPr/>
                </a:tc>
                <a:tc>
                  <a:txBody>
                    <a:bodyPr/>
                    <a:lstStyle/>
                    <a:p>
                      <a:r>
                        <a:rPr lang="zh-CN" altLang="en-US" dirty="0"/>
                        <a:t>课后练习</a:t>
                      </a:r>
                      <a:endParaRPr lang="en-GB" dirty="0"/>
                    </a:p>
                  </a:txBody>
                  <a:tcPr/>
                </a:tc>
                <a:tc>
                  <a:txBody>
                    <a:bodyPr/>
                    <a:lstStyle/>
                    <a:p>
                      <a:r>
                        <a:rPr lang="zh-CN" altLang="en-US" dirty="0"/>
                        <a:t>备注</a:t>
                      </a:r>
                      <a:endParaRPr lang="en-GB" dirty="0"/>
                    </a:p>
                  </a:txBody>
                  <a:tcPr/>
                </a:tc>
                <a:extLst>
                  <a:ext uri="{0D108BD9-81ED-4DB2-BD59-A6C34878D82A}">
                    <a16:rowId xmlns:a16="http://schemas.microsoft.com/office/drawing/2014/main" val="10000"/>
                  </a:ext>
                </a:extLst>
              </a:tr>
              <a:tr h="370840">
                <a:tc>
                  <a:txBody>
                    <a:bodyPr/>
                    <a:lstStyle/>
                    <a:p>
                      <a:pPr marL="0" algn="l" defTabSz="914400" rtl="0" eaLnBrk="1" latinLnBrk="0" hangingPunct="1">
                        <a:lnSpc>
                          <a:spcPct val="112000"/>
                        </a:lnSpc>
                        <a:spcBef>
                          <a:spcPts val="600"/>
                        </a:spcBef>
                        <a:spcAft>
                          <a:spcPts val="0"/>
                        </a:spcAft>
                      </a:pP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Version control –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a:t>
                      </a: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&amp;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learn</a:t>
                      </a:r>
                      <a:r>
                        <a:rPr lang="en-US" sz="1200" kern="1200" baseline="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to write ReadMe</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Write</a:t>
                      </a:r>
                      <a:r>
                        <a:rPr lang="en-US" sz="1200" kern="1200" baseline="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a readme file and upload to </a:t>
                      </a:r>
                      <a:r>
                        <a:rPr lang="en-US" sz="1200" kern="1200" baseline="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README: </a:t>
                      </a:r>
                      <a:r>
                        <a:rPr lang="en-GB"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2"/>
                        </a:rPr>
                        <a:t>https://classroom.udacity.com/courses/ud777</a:t>
                      </a:r>
                      <a:endParaRPr lang="en-GB"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 </a:t>
                      </a: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3"/>
                        </a:rPr>
                        <a:t>https://classroom.udacity.com/courses/ud123</a:t>
                      </a:r>
                      <a:endPar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 </a:t>
                      </a:r>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4"/>
                        </a:rPr>
                        <a:t>https://classroom.udacity.com/courses/ud456</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5"/>
                        </a:rPr>
                        <a:t>https://classroom.udacity.com/courses/ud775</a:t>
                      </a:r>
                      <a:endPar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algn="l" defTabSz="914400" rtl="0" eaLnBrk="1" latinLnBrk="0" hangingPunct="1">
                        <a:lnSpc>
                          <a:spcPct val="112000"/>
                        </a:lnSpc>
                        <a:spcBef>
                          <a:spcPts val="600"/>
                        </a:spcBef>
                        <a:spcAft>
                          <a:spcPts val="0"/>
                        </a:spcAft>
                      </a:pPr>
                      <a:r>
                        <a:rPr lang="en-US"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Latex for scientific writing</a:t>
                      </a:r>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algn="l" defTabSz="914400" rtl="0" eaLnBrk="1" latinLnBrk="0" hangingPunct="1"/>
                      <a:r>
                        <a:rPr lang="en-US"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altLang="zh-CN"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Download CVPR latex</a:t>
                      </a:r>
                      <a:r>
                        <a:rPr lang="en-US" altLang="zh-CN" sz="1200" kern="1200" baseline="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 </a:t>
                      </a:r>
                      <a:r>
                        <a:rPr lang="en-US" altLang="zh-CN"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template and upload to </a:t>
                      </a:r>
                      <a:r>
                        <a:rPr lang="en-US" altLang="zh-CN" sz="1200" kern="1200" dirty="0" err="1">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The Not So Short Introduction to L</a:t>
                      </a:r>
                      <a:r>
                        <a:rPr lang="en-US" altLang="zh-CN" sz="1200" kern="1200" dirty="0" err="1">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atex</a:t>
                      </a:r>
                      <a:r>
                        <a:rPr lang="en-US" altLang="zh-CN"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 (PDF)</a:t>
                      </a:r>
                      <a:endParaRPr lang="en-GB" sz="1200" kern="12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algn="l" defTabSz="914400" rtl="0" eaLnBrk="1" latinLnBrk="0" hangingPunct="1">
                        <a:lnSpc>
                          <a:spcPct val="112000"/>
                        </a:lnSpc>
                        <a:spcBef>
                          <a:spcPts val="600"/>
                        </a:spcBef>
                        <a:spcAft>
                          <a:spcPts val="0"/>
                        </a:spcAft>
                      </a:pP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Python tutorial</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Finish a demo script and upload to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http://cs231n.github.io/python-numpy-tutorial/</a:t>
                      </a:r>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12000"/>
                        </a:lnSpc>
                        <a:spcBef>
                          <a:spcPts val="600"/>
                        </a:spcBef>
                        <a:spcAft>
                          <a:spcPts val="0"/>
                        </a:spcAft>
                        <a:buClrTx/>
                        <a:buSzTx/>
                        <a:buFontTx/>
                        <a:buNone/>
                        <a:tabLst/>
                        <a:defRPr/>
                      </a:pP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Computer Vision and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Opencv</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Finish a demo script and upload to </a:t>
                      </a:r>
                      <a:r>
                        <a:rPr lang="en-US"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6"/>
                        </a:rPr>
                        <a:t>http://cs231n.stanford.edu/</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hlinkClick r:id="rId7"/>
                        </a:rPr>
                        <a:t>https://docs.opencv.org/3.4/d9/df8/tutorial_root.html</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p>
                      <a:pPr marL="0" algn="l" defTabSz="914400" rtl="0" eaLnBrk="1" latinLnBrk="0" hangingPunct="1"/>
                      <a:r>
                        <a:rPr lang="en-GB" altLang="zh-CN" sz="1200" dirty="0">
                          <a:hlinkClick r:id="rId8"/>
                        </a:rPr>
                        <a:t>https://www.pyimagesearch.com/2014/11/17/non-maximum-suppression-object-detection-python</a:t>
                      </a:r>
                      <a:endParaRPr lang="en-GB" altLang="zh-CN" sz="1200" dirty="0"/>
                    </a:p>
                    <a:p>
                      <a:pPr marL="0" algn="l" defTabSz="914400" rtl="0" eaLnBrk="1" latinLnBrk="0" hangingPunct="1"/>
                      <a:r>
                        <a:rPr lang="en-GB" altLang="zh-CN" sz="1200" dirty="0">
                          <a:hlinkClick r:id="rId9"/>
                        </a:rPr>
                        <a:t>https://www.pyimagesearch.com/2015/02/16/faster-non-maximum-suppression-python/</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marL="0" algn="l" defTabSz="914400" rtl="0" eaLnBrk="1" latinLnBrk="0" hangingPunct="1"/>
                      <a:r>
                        <a:rPr lang="en-US"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Visual Tracking</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Finish a demo script and upload to </a:t>
                      </a:r>
                      <a:r>
                        <a:rPr lang="en-US" altLang="zh-CN" sz="1200" kern="1200" dirty="0" err="1">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Github</a:t>
                      </a:r>
                      <a:endParaRPr lang="en-GB" altLang="zh-CN"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5"/>
                  </a:ext>
                </a:extLst>
              </a:tr>
              <a:tr h="370840">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Introduction to deep learning</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3</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US"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a:t>
                      </a:r>
                      <a:endPar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en-GB" sz="1200" kern="1200" dirty="0">
                          <a:solidFill>
                            <a:schemeClr val="dk1"/>
                          </a:solidFill>
                          <a:effectLst/>
                          <a:latin typeface="Calibri" panose="020F0502020204030204" pitchFamily="34" charset="0"/>
                          <a:ea typeface="SimSun" panose="02010600030101010101" pitchFamily="2" charset="-122"/>
                          <a:cs typeface="Times New Roman" panose="02020603050405020304" pitchFamily="18" charset="0"/>
                        </a:rPr>
                        <a:t>https://www.coursera.org/learn/ai-for-everyone/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029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Quiz 1: </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Write down the circulant matrix C for X:</a:t>
            </a:r>
          </a:p>
          <a:p>
            <a:pPr lvl="1"/>
            <a:r>
              <a:rPr lang="en-US" altLang="zh-CN" dirty="0"/>
              <a:t>where X = [255, 254, 253, 252, 251]</a:t>
            </a:r>
            <a:br>
              <a:rPr lang="en-US" altLang="zh-CN" dirty="0"/>
            </a:br>
            <a:br>
              <a:rPr lang="en-US" altLang="zh-CN" dirty="0"/>
            </a:br>
            <a:r>
              <a:rPr lang="en-US" altLang="zh-CN" dirty="0"/>
              <a:t>C = </a:t>
            </a:r>
            <a:endParaRPr lang="zh-CN" altLang="en-US" dirty="0"/>
          </a:p>
        </p:txBody>
      </p:sp>
      <p:pic>
        <p:nvPicPr>
          <p:cNvPr id="4" name="Content Placeholder 4"/>
          <p:cNvPicPr>
            <a:picLocks noChangeAspect="1"/>
          </p:cNvPicPr>
          <p:nvPr/>
        </p:nvPicPr>
        <p:blipFill>
          <a:blip r:embed="rId2"/>
          <a:stretch>
            <a:fillRect/>
          </a:stretch>
        </p:blipFill>
        <p:spPr>
          <a:xfrm>
            <a:off x="6510233" y="3144653"/>
            <a:ext cx="4896544" cy="2353973"/>
          </a:xfrm>
          <a:prstGeom prst="rect">
            <a:avLst/>
          </a:prstGeom>
        </p:spPr>
      </p:pic>
      <p:graphicFrame>
        <p:nvGraphicFramePr>
          <p:cNvPr id="5" name="表格 4"/>
          <p:cNvGraphicFramePr>
            <a:graphicFrameLocks noGrp="1"/>
          </p:cNvGraphicFramePr>
          <p:nvPr>
            <p:extLst/>
          </p:nvPr>
        </p:nvGraphicFramePr>
        <p:xfrm>
          <a:off x="2811647" y="3067651"/>
          <a:ext cx="2876885" cy="1854200"/>
        </p:xfrm>
        <a:graphic>
          <a:graphicData uri="http://schemas.openxmlformats.org/drawingml/2006/table">
            <a:tbl>
              <a:tblPr firstRow="1" bandRow="1">
                <a:tableStyleId>{5940675A-B579-460E-94D1-54222C63F5DA}</a:tableStyleId>
              </a:tblPr>
              <a:tblGrid>
                <a:gridCol w="575377">
                  <a:extLst>
                    <a:ext uri="{9D8B030D-6E8A-4147-A177-3AD203B41FA5}">
                      <a16:colId xmlns:a16="http://schemas.microsoft.com/office/drawing/2014/main" val="2533822713"/>
                    </a:ext>
                  </a:extLst>
                </a:gridCol>
                <a:gridCol w="575377">
                  <a:extLst>
                    <a:ext uri="{9D8B030D-6E8A-4147-A177-3AD203B41FA5}">
                      <a16:colId xmlns:a16="http://schemas.microsoft.com/office/drawing/2014/main" val="308693331"/>
                    </a:ext>
                  </a:extLst>
                </a:gridCol>
                <a:gridCol w="575377">
                  <a:extLst>
                    <a:ext uri="{9D8B030D-6E8A-4147-A177-3AD203B41FA5}">
                      <a16:colId xmlns:a16="http://schemas.microsoft.com/office/drawing/2014/main" val="2041855787"/>
                    </a:ext>
                  </a:extLst>
                </a:gridCol>
                <a:gridCol w="575377">
                  <a:extLst>
                    <a:ext uri="{9D8B030D-6E8A-4147-A177-3AD203B41FA5}">
                      <a16:colId xmlns:a16="http://schemas.microsoft.com/office/drawing/2014/main" val="3025863794"/>
                    </a:ext>
                  </a:extLst>
                </a:gridCol>
                <a:gridCol w="575377">
                  <a:extLst>
                    <a:ext uri="{9D8B030D-6E8A-4147-A177-3AD203B41FA5}">
                      <a16:colId xmlns:a16="http://schemas.microsoft.com/office/drawing/2014/main" val="673510555"/>
                    </a:ext>
                  </a:extLst>
                </a:gridCol>
              </a:tblGrid>
              <a:tr h="370840">
                <a:tc>
                  <a:txBody>
                    <a:bodyPr/>
                    <a:lstStyle/>
                    <a:p>
                      <a:r>
                        <a:rPr lang="en-US" altLang="zh-CN" dirty="0"/>
                        <a:t>255</a:t>
                      </a:r>
                      <a:endParaRPr lang="zh-CN" altLang="en-US" dirty="0"/>
                    </a:p>
                  </a:txBody>
                  <a:tcPr/>
                </a:tc>
                <a:tc>
                  <a:txBody>
                    <a:bodyPr/>
                    <a:lstStyle/>
                    <a:p>
                      <a:r>
                        <a:rPr lang="en-US" altLang="zh-CN" dirty="0"/>
                        <a:t>254</a:t>
                      </a:r>
                      <a:endParaRPr lang="zh-CN" altLang="en-US" dirty="0"/>
                    </a:p>
                  </a:txBody>
                  <a:tcPr/>
                </a:tc>
                <a:tc>
                  <a:txBody>
                    <a:bodyPr/>
                    <a:lstStyle/>
                    <a:p>
                      <a:r>
                        <a:rPr lang="en-US" altLang="zh-CN" dirty="0"/>
                        <a:t>253</a:t>
                      </a:r>
                      <a:endParaRPr lang="zh-CN" altLang="en-US" dirty="0"/>
                    </a:p>
                  </a:txBody>
                  <a:tcPr/>
                </a:tc>
                <a:tc>
                  <a:txBody>
                    <a:bodyPr/>
                    <a:lstStyle/>
                    <a:p>
                      <a:r>
                        <a:rPr lang="en-US" altLang="zh-CN" dirty="0"/>
                        <a:t>252</a:t>
                      </a:r>
                      <a:endParaRPr lang="zh-CN" altLang="en-US" dirty="0"/>
                    </a:p>
                  </a:txBody>
                  <a:tcPr/>
                </a:tc>
                <a:tc>
                  <a:txBody>
                    <a:bodyPr/>
                    <a:lstStyle/>
                    <a:p>
                      <a:r>
                        <a:rPr lang="en-US" altLang="zh-CN" dirty="0"/>
                        <a:t>251</a:t>
                      </a:r>
                      <a:endParaRPr lang="zh-CN" altLang="en-US" dirty="0"/>
                    </a:p>
                  </a:txBody>
                  <a:tcPr/>
                </a:tc>
                <a:extLst>
                  <a:ext uri="{0D108BD9-81ED-4DB2-BD59-A6C34878D82A}">
                    <a16:rowId xmlns:a16="http://schemas.microsoft.com/office/drawing/2014/main" val="393865494"/>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729720111"/>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463006124"/>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956356734"/>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98077706"/>
                  </a:ext>
                </a:extLst>
              </a:tr>
            </a:tbl>
          </a:graphicData>
        </a:graphic>
      </p:graphicFrame>
    </p:spTree>
    <p:extLst>
      <p:ext uri="{BB962C8B-B14F-4D97-AF65-F5344CB8AC3E}">
        <p14:creationId xmlns:p14="http://schemas.microsoft.com/office/powerpoint/2010/main" val="3206250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Quiz 2:</a:t>
            </a:r>
            <a:endParaRPr lang="zh-CN" altLang="en-US" dirty="0"/>
          </a:p>
        </p:txBody>
      </p:sp>
      <p:sp>
        <p:nvSpPr>
          <p:cNvPr id="3" name="内容占位符 2"/>
          <p:cNvSpPr>
            <a:spLocks noGrp="1"/>
          </p:cNvSpPr>
          <p:nvPr>
            <p:ph idx="1"/>
          </p:nvPr>
        </p:nvSpPr>
        <p:spPr/>
        <p:txBody>
          <a:bodyPr/>
          <a:lstStyle/>
          <a:p>
            <a:r>
              <a:rPr lang="en-US" altLang="zh-CN" dirty="0"/>
              <a:t>For 2 dimensional data </a:t>
            </a:r>
            <a:r>
              <a:rPr lang="en-US" altLang="zh-CN" i="1" dirty="0"/>
              <a:t>X</a:t>
            </a:r>
            <a:r>
              <a:rPr lang="en-US" altLang="zh-CN" dirty="0"/>
              <a:t>, if </a:t>
            </a:r>
            <a:r>
              <a:rPr lang="en-US" altLang="zh-CN" i="1" dirty="0"/>
              <a:t>X</a:t>
            </a:r>
            <a:r>
              <a:rPr lang="en-US" altLang="zh-CN" dirty="0"/>
              <a:t> is </a:t>
            </a:r>
            <a:r>
              <a:rPr lang="en-US" altLang="zh-CN" i="1" dirty="0"/>
              <a:t>M*N</a:t>
            </a:r>
            <a:r>
              <a:rPr lang="en-US" altLang="zh-CN" dirty="0"/>
              <a:t>, what’s the dimension of </a:t>
            </a:r>
            <a:r>
              <a:rPr lang="en-US" altLang="zh-CN" i="1" dirty="0"/>
              <a:t>C</a:t>
            </a:r>
            <a:r>
              <a:rPr lang="en-US" altLang="zh-CN" dirty="0"/>
              <a:t>?</a:t>
            </a:r>
          </a:p>
          <a:p>
            <a:r>
              <a:rPr lang="en-US" altLang="zh-CN" dirty="0"/>
              <a:t>A. M+N</a:t>
            </a:r>
          </a:p>
          <a:p>
            <a:r>
              <a:rPr lang="en-US" altLang="zh-CN" dirty="0"/>
              <a:t>B. M^(N) +N^(N)</a:t>
            </a:r>
          </a:p>
          <a:p>
            <a:r>
              <a:rPr lang="en-US" altLang="zh-CN" dirty="0"/>
              <a:t>C. 2*M*N</a:t>
            </a:r>
          </a:p>
          <a:p>
            <a:r>
              <a:rPr lang="en-US" altLang="zh-CN" dirty="0"/>
              <a:t>D. None of the above</a:t>
            </a:r>
          </a:p>
        </p:txBody>
      </p:sp>
    </p:spTree>
    <p:extLst>
      <p:ext uri="{BB962C8B-B14F-4D97-AF65-F5344CB8AC3E}">
        <p14:creationId xmlns:p14="http://schemas.microsoft.com/office/powerpoint/2010/main" val="3793391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454" y="3102568"/>
            <a:ext cx="6336704" cy="3617128"/>
          </a:xfrm>
          <a:prstGeom prst="rect">
            <a:avLst/>
          </a:prstGeom>
        </p:spPr>
      </p:pic>
      <p:sp>
        <p:nvSpPr>
          <p:cNvPr id="3" name="矩形 2"/>
          <p:cNvSpPr/>
          <p:nvPr/>
        </p:nvSpPr>
        <p:spPr>
          <a:xfrm>
            <a:off x="879230" y="719551"/>
            <a:ext cx="9601201" cy="2246769"/>
          </a:xfrm>
          <a:prstGeom prst="rect">
            <a:avLst/>
          </a:prstGeom>
        </p:spPr>
        <p:txBody>
          <a:bodyPr wrap="square">
            <a:spAutoFit/>
          </a:bodyPr>
          <a:lstStyle/>
          <a:p>
            <a:r>
              <a:rPr lang="zh-CN" altLang="en-US" sz="2800" dirty="0"/>
              <a:t>all circulant matrices are made diagonal by the Discrete Fourier Transform (DFT), regardless of the generating vector </a:t>
            </a:r>
            <a:endParaRPr lang="en-US" altLang="zh-CN" sz="2800" dirty="0"/>
          </a:p>
          <a:p>
            <a:endParaRPr lang="en-US" altLang="zh-CN" sz="2800" dirty="0"/>
          </a:p>
          <a:p>
            <a:r>
              <a:rPr lang="zh-CN" altLang="en-US" sz="2800" dirty="0"/>
              <a:t>X = F diag (x) F</a:t>
            </a:r>
            <a:r>
              <a:rPr lang="en-US" altLang="zh-CN" sz="2800" dirty="0"/>
              <a:t>^</a:t>
            </a:r>
            <a:r>
              <a:rPr lang="zh-CN" altLang="en-US" sz="2800" dirty="0"/>
              <a:t>H</a:t>
            </a:r>
          </a:p>
        </p:txBody>
      </p:sp>
    </p:spTree>
    <p:extLst>
      <p:ext uri="{BB962C8B-B14F-4D97-AF65-F5344CB8AC3E}">
        <p14:creationId xmlns:p14="http://schemas.microsoft.com/office/powerpoint/2010/main" val="286794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circulant matrix</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7655" y="2420888"/>
            <a:ext cx="1460772" cy="2099092"/>
          </a:xfrm>
        </p:spPr>
      </p:pic>
      <p:pic>
        <p:nvPicPr>
          <p:cNvPr id="5" name="Picture 4"/>
          <p:cNvPicPr>
            <a:picLocks noChangeAspect="1"/>
          </p:cNvPicPr>
          <p:nvPr/>
        </p:nvPicPr>
        <p:blipFill>
          <a:blip r:embed="rId3"/>
          <a:stretch>
            <a:fillRect/>
          </a:stretch>
        </p:blipFill>
        <p:spPr>
          <a:xfrm>
            <a:off x="8256241" y="2492896"/>
            <a:ext cx="3471495" cy="27363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337" y="2315591"/>
            <a:ext cx="1973664" cy="2880000"/>
          </a:xfrm>
          <a:prstGeom prst="rect">
            <a:avLst/>
          </a:prstGeom>
        </p:spPr>
      </p:pic>
      <p:sp>
        <p:nvSpPr>
          <p:cNvPr id="8" name="Right Arrow 7"/>
          <p:cNvSpPr/>
          <p:nvPr/>
        </p:nvSpPr>
        <p:spPr>
          <a:xfrm>
            <a:off x="6096001" y="3218944"/>
            <a:ext cx="3888431" cy="216024"/>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6888088" y="2934229"/>
            <a:ext cx="1296144" cy="424732"/>
          </a:xfrm>
          <a:prstGeom prst="rect">
            <a:avLst/>
          </a:prstGeom>
          <a:noFill/>
        </p:spPr>
        <p:txBody>
          <a:bodyPr wrap="square" rtlCol="0">
            <a:spAutoFit/>
          </a:bodyPr>
          <a:lstStyle/>
          <a:p>
            <a:pPr>
              <a:lnSpc>
                <a:spcPct val="90000"/>
              </a:lnSpc>
            </a:pPr>
            <a:r>
              <a:rPr lang="en-US" sz="2400" dirty="0"/>
              <a:t>1.0</a:t>
            </a:r>
            <a:endParaRPr lang="en-GB" sz="24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252" y="2315591"/>
            <a:ext cx="1959834" cy="2880000"/>
          </a:xfrm>
          <a:prstGeom prst="rect">
            <a:avLst/>
          </a:prstGeom>
        </p:spPr>
      </p:pic>
      <p:sp>
        <p:nvSpPr>
          <p:cNvPr id="12" name="Right Arrow 11"/>
          <p:cNvSpPr/>
          <p:nvPr/>
        </p:nvSpPr>
        <p:spPr>
          <a:xfrm rot="420168">
            <a:off x="6060944" y="3841140"/>
            <a:ext cx="3585679" cy="216024"/>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7379825" y="3536155"/>
            <a:ext cx="1296144" cy="424732"/>
          </a:xfrm>
          <a:prstGeom prst="rect">
            <a:avLst/>
          </a:prstGeom>
          <a:noFill/>
        </p:spPr>
        <p:txBody>
          <a:bodyPr wrap="square" rtlCol="0">
            <a:spAutoFit/>
          </a:bodyPr>
          <a:lstStyle/>
          <a:p>
            <a:pPr>
              <a:lnSpc>
                <a:spcPct val="90000"/>
              </a:lnSpc>
            </a:pPr>
            <a:r>
              <a:rPr lang="en-US" sz="2400" dirty="0"/>
              <a:t>0.5</a:t>
            </a:r>
            <a:endParaRPr lang="en-GB" sz="2400"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5214" y="2315591"/>
            <a:ext cx="1967702" cy="2880000"/>
          </a:xfrm>
          <a:prstGeom prst="rect">
            <a:avLst/>
          </a:prstGeom>
        </p:spPr>
      </p:pic>
      <p:sp>
        <p:nvSpPr>
          <p:cNvPr id="15" name="Right Arrow 14"/>
          <p:cNvSpPr/>
          <p:nvPr/>
        </p:nvSpPr>
        <p:spPr>
          <a:xfrm>
            <a:off x="6021036" y="3517990"/>
            <a:ext cx="3665493" cy="177145"/>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7536160" y="3272119"/>
            <a:ext cx="648072" cy="424732"/>
          </a:xfrm>
          <a:prstGeom prst="rect">
            <a:avLst/>
          </a:prstGeom>
          <a:noFill/>
        </p:spPr>
        <p:txBody>
          <a:bodyPr wrap="square" rtlCol="0">
            <a:spAutoFit/>
          </a:bodyPr>
          <a:lstStyle/>
          <a:p>
            <a:pPr>
              <a:lnSpc>
                <a:spcPct val="90000"/>
              </a:lnSpc>
            </a:pPr>
            <a:r>
              <a:rPr lang="en-US" sz="2400" dirty="0"/>
              <a:t>0.5</a:t>
            </a:r>
            <a:endParaRPr lang="en-GB" sz="2400" dirty="0"/>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674" y="2308521"/>
            <a:ext cx="1945785" cy="2880000"/>
          </a:xfrm>
          <a:prstGeom prst="rect">
            <a:avLst/>
          </a:prstGeom>
        </p:spPr>
      </p:pic>
      <p:sp>
        <p:nvSpPr>
          <p:cNvPr id="7" name="箭头: 右 6"/>
          <p:cNvSpPr/>
          <p:nvPr/>
        </p:nvSpPr>
        <p:spPr>
          <a:xfrm>
            <a:off x="6227198" y="3721300"/>
            <a:ext cx="4189282" cy="208025"/>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04313" y="3532694"/>
            <a:ext cx="742105" cy="757130"/>
          </a:xfrm>
          <a:prstGeom prst="rect">
            <a:avLst/>
          </a:prstGeom>
          <a:noFill/>
        </p:spPr>
        <p:txBody>
          <a:bodyPr wrap="square" rtlCol="0">
            <a:spAutoFit/>
          </a:bodyPr>
          <a:lstStyle/>
          <a:p>
            <a:pPr>
              <a:lnSpc>
                <a:spcPct val="90000"/>
              </a:lnSpc>
            </a:pPr>
            <a:r>
              <a:rPr lang="en-US" altLang="zh-CN" sz="2400" dirty="0"/>
              <a:t>0.5</a:t>
            </a:r>
          </a:p>
          <a:p>
            <a:pPr>
              <a:lnSpc>
                <a:spcPct val="90000"/>
              </a:lnSpc>
            </a:pPr>
            <a:endParaRPr lang="zh-CN" altLang="en-US" sz="2400" dirty="0"/>
          </a:p>
        </p:txBody>
      </p: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9009" y="2349200"/>
            <a:ext cx="1957686" cy="2880000"/>
          </a:xfrm>
          <a:prstGeom prst="rect">
            <a:avLst/>
          </a:prstGeom>
        </p:spPr>
      </p:pic>
      <p:sp>
        <p:nvSpPr>
          <p:cNvPr id="20" name="箭头: 右 19"/>
          <p:cNvSpPr/>
          <p:nvPr/>
        </p:nvSpPr>
        <p:spPr>
          <a:xfrm>
            <a:off x="6148276" y="3623366"/>
            <a:ext cx="3469201" cy="237682"/>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393848" y="3272119"/>
            <a:ext cx="655628" cy="434294"/>
          </a:xfrm>
          <a:prstGeom prst="rect">
            <a:avLst/>
          </a:prstGeom>
          <a:noFill/>
        </p:spPr>
        <p:txBody>
          <a:bodyPr wrap="square" rtlCol="0">
            <a:spAutoFit/>
          </a:bodyPr>
          <a:lstStyle/>
          <a:p>
            <a:pPr>
              <a:lnSpc>
                <a:spcPct val="90000"/>
              </a:lnSpc>
            </a:pPr>
            <a:r>
              <a:rPr lang="en-US" altLang="zh-CN" sz="2400" dirty="0"/>
              <a:t>0.5</a:t>
            </a:r>
            <a:endParaRPr lang="zh-CN" altLang="en-US" sz="2400" dirty="0"/>
          </a:p>
        </p:txBody>
      </p:sp>
    </p:spTree>
    <p:extLst>
      <p:ext uri="{BB962C8B-B14F-4D97-AF65-F5344CB8AC3E}">
        <p14:creationId xmlns:p14="http://schemas.microsoft.com/office/powerpoint/2010/main" val="10957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22" presetClass="exit" presetSubtype="4" fill="hold" grpId="1" nodeType="withEffect">
                                  <p:stCondLst>
                                    <p:cond delay="0"/>
                                  </p:stCondLst>
                                  <p:childTnLst>
                                    <p:animEffect transition="out" filter="wipe(down)">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22" presetClass="exit" presetSubtype="4" fill="hold" grpId="1" nodeType="withEffect">
                                  <p:stCondLst>
                                    <p:cond delay="0"/>
                                  </p:stCondLst>
                                  <p:childTnLst>
                                    <p:animEffect transition="out" filter="wipe(down)">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6"/>
                                        </p:tgtEl>
                                      </p:cBhvr>
                                    </p:animEffect>
                                    <p:set>
                                      <p:cBhvr>
                                        <p:cTn id="68" dur="1" fill="hold">
                                          <p:stCondLst>
                                            <p:cond delay="499"/>
                                          </p:stCondLst>
                                        </p:cTn>
                                        <p:tgtEl>
                                          <p:spTgt spid="1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3"/>
                                        </p:tgtEl>
                                      </p:cBhvr>
                                    </p:animEffect>
                                    <p:set>
                                      <p:cBhvr>
                                        <p:cTn id="84" dur="1" fill="hold">
                                          <p:stCondLst>
                                            <p:cond delay="499"/>
                                          </p:stCondLst>
                                        </p:cTn>
                                        <p:tgtEl>
                                          <p:spTgt spid="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1"/>
                                        </p:tgtEl>
                                      </p:cBhvr>
                                    </p:animEffect>
                                    <p:set>
                                      <p:cBhvr>
                                        <p:cTn id="87" dur="1" fill="hold">
                                          <p:stCondLst>
                                            <p:cond delay="499"/>
                                          </p:stCondLst>
                                        </p:cTn>
                                        <p:tgtEl>
                                          <p:spTgt spid="1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
                                        </p:tgtEl>
                                      </p:cBhvr>
                                    </p:animEffect>
                                    <p:set>
                                      <p:cBhvr>
                                        <p:cTn id="90" dur="1" fill="hold">
                                          <p:stCondLst>
                                            <p:cond delay="499"/>
                                          </p:stCondLst>
                                        </p:cTn>
                                        <p:tgtEl>
                                          <p:spTgt spid="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par>
                                <p:cTn id="99" presetID="10" presetClass="entr" presetSubtype="0" fill="hold"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50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1" nodeType="clickEffect">
                                  <p:stCondLst>
                                    <p:cond delay="0"/>
                                  </p:stCondLst>
                                  <p:childTnLst>
                                    <p:animEffect transition="out" filter="fade">
                                      <p:cBhvr>
                                        <p:cTn id="105" dur="500"/>
                                        <p:tgtEl>
                                          <p:spTgt spid="21"/>
                                        </p:tgtEl>
                                      </p:cBhvr>
                                    </p:animEffect>
                                    <p:set>
                                      <p:cBhvr>
                                        <p:cTn id="106" dur="1" fill="hold">
                                          <p:stCondLst>
                                            <p:cond delay="499"/>
                                          </p:stCondLst>
                                        </p:cTn>
                                        <p:tgtEl>
                                          <p:spTgt spid="21"/>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20"/>
                                        </p:tgtEl>
                                      </p:cBhvr>
                                    </p:animEffect>
                                    <p:set>
                                      <p:cBhvr>
                                        <p:cTn id="109" dur="1" fill="hold">
                                          <p:stCondLst>
                                            <p:cond delay="499"/>
                                          </p:stCondLst>
                                        </p:cTn>
                                        <p:tgtEl>
                                          <p:spTgt spid="20"/>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9"/>
                                        </p:tgtEl>
                                      </p:cBhvr>
                                    </p:animEffect>
                                    <p:set>
                                      <p:cBhvr>
                                        <p:cTn id="11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2" grpId="0" animBg="1"/>
      <p:bldP spid="12" grpId="1" animBg="1"/>
      <p:bldP spid="13" grpId="0"/>
      <p:bldP spid="13" grpId="1"/>
      <p:bldP spid="15" grpId="0" animBg="1"/>
      <p:bldP spid="15" grpId="1" animBg="1"/>
      <p:bldP spid="16" grpId="0"/>
      <p:bldP spid="16" grpId="1"/>
      <p:bldP spid="7" grpId="0" animBg="1"/>
      <p:bldP spid="7" grpId="1" animBg="1"/>
      <p:bldP spid="11" grpId="0"/>
      <p:bldP spid="11" grpId="1"/>
      <p:bldP spid="20" grpId="0" animBg="1"/>
      <p:bldP spid="20" grpId="1" animBg="1"/>
      <p:bldP spid="21" grpId="0"/>
      <p:bldP spid="2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Building block 2:</a:t>
            </a:r>
            <a:br>
              <a:rPr lang="en-US" altLang="zh-CN" dirty="0"/>
            </a:br>
            <a:r>
              <a:rPr lang="en-US" altLang="zh-CN" dirty="0"/>
              <a:t>Linear regression</a:t>
            </a:r>
            <a:endParaRPr lang="zh-CN" altLang="en-US" dirty="0"/>
          </a:p>
        </p:txBody>
      </p:sp>
      <p:pic>
        <p:nvPicPr>
          <p:cNvPr id="4" name="内容占位符 3"/>
          <p:cNvPicPr>
            <a:picLocks noGrp="1" noChangeAspect="1"/>
          </p:cNvPicPr>
          <p:nvPr>
            <p:ph idx="1"/>
          </p:nvPr>
        </p:nvPicPr>
        <p:blipFill>
          <a:blip r:embed="rId3"/>
          <a:stretch>
            <a:fillRect/>
          </a:stretch>
        </p:blipFill>
        <p:spPr>
          <a:xfrm>
            <a:off x="5186362" y="403713"/>
            <a:ext cx="4171950" cy="2752725"/>
          </a:xfrm>
          <a:prstGeom prst="rect">
            <a:avLst/>
          </a:prstGeom>
        </p:spPr>
      </p:pic>
      <p:pic>
        <p:nvPicPr>
          <p:cNvPr id="5" name="图片 4"/>
          <p:cNvPicPr>
            <a:picLocks noChangeAspect="1"/>
          </p:cNvPicPr>
          <p:nvPr/>
        </p:nvPicPr>
        <p:blipFill>
          <a:blip r:embed="rId4"/>
          <a:stretch>
            <a:fillRect/>
          </a:stretch>
        </p:blipFill>
        <p:spPr>
          <a:xfrm>
            <a:off x="1186047" y="3323492"/>
            <a:ext cx="4162425" cy="1219200"/>
          </a:xfrm>
          <a:prstGeom prst="rect">
            <a:avLst/>
          </a:prstGeom>
        </p:spPr>
      </p:pic>
      <p:pic>
        <p:nvPicPr>
          <p:cNvPr id="6" name="图片 5"/>
          <p:cNvPicPr>
            <a:picLocks noChangeAspect="1"/>
          </p:cNvPicPr>
          <p:nvPr/>
        </p:nvPicPr>
        <p:blipFill>
          <a:blip r:embed="rId5"/>
          <a:stretch>
            <a:fillRect/>
          </a:stretch>
        </p:blipFill>
        <p:spPr>
          <a:xfrm>
            <a:off x="1186047" y="2604459"/>
            <a:ext cx="1539700" cy="384925"/>
          </a:xfrm>
          <a:prstGeom prst="rect">
            <a:avLst/>
          </a:prstGeom>
        </p:spPr>
      </p:pic>
      <p:pic>
        <p:nvPicPr>
          <p:cNvPr id="8" name="图片 7"/>
          <p:cNvPicPr>
            <a:picLocks noChangeAspect="1"/>
          </p:cNvPicPr>
          <p:nvPr/>
        </p:nvPicPr>
        <p:blipFill>
          <a:blip r:embed="rId6"/>
          <a:stretch>
            <a:fillRect/>
          </a:stretch>
        </p:blipFill>
        <p:spPr>
          <a:xfrm>
            <a:off x="6096000" y="3546231"/>
            <a:ext cx="3109912" cy="3109912"/>
          </a:xfrm>
          <a:prstGeom prst="rect">
            <a:avLst/>
          </a:prstGeom>
        </p:spPr>
      </p:pic>
      <p:pic>
        <p:nvPicPr>
          <p:cNvPr id="9" name="图片 8"/>
          <p:cNvPicPr>
            <a:picLocks noChangeAspect="1"/>
          </p:cNvPicPr>
          <p:nvPr/>
        </p:nvPicPr>
        <p:blipFill>
          <a:blip r:embed="rId7"/>
          <a:stretch>
            <a:fillRect/>
          </a:stretch>
        </p:blipFill>
        <p:spPr>
          <a:xfrm>
            <a:off x="1186047" y="5057225"/>
            <a:ext cx="3190875" cy="895350"/>
          </a:xfrm>
          <a:prstGeom prst="rect">
            <a:avLst/>
          </a:prstGeom>
        </p:spPr>
      </p:pic>
    </p:spTree>
    <p:extLst>
      <p:ext uri="{BB962C8B-B14F-4D97-AF65-F5344CB8AC3E}">
        <p14:creationId xmlns:p14="http://schemas.microsoft.com/office/powerpoint/2010/main" val="293615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Quiz: </a:t>
            </a:r>
            <a:br>
              <a:rPr lang="en-US" altLang="zh-CN" dirty="0"/>
            </a:br>
            <a:r>
              <a:rPr lang="en-US" altLang="zh-CN" dirty="0"/>
              <a:t>Overfitting &amp; Underfitting</a:t>
            </a:r>
            <a:r>
              <a:rPr lang="en-US" altLang="zh-CN" dirty="0">
                <a:sym typeface="Wingdings" panose="05000000000000000000" pitchFamily="2" charset="2"/>
              </a:rPr>
              <a:t></a:t>
            </a:r>
            <a:br>
              <a:rPr lang="en-US" altLang="zh-CN" dirty="0"/>
            </a:br>
            <a:endParaRPr lang="zh-CN" altLang="en-US" dirty="0"/>
          </a:p>
        </p:txBody>
      </p:sp>
      <p:pic>
        <p:nvPicPr>
          <p:cNvPr id="9" name="内容占位符 8"/>
          <p:cNvPicPr>
            <a:picLocks noGrp="1" noChangeAspect="1"/>
          </p:cNvPicPr>
          <p:nvPr>
            <p:ph idx="1"/>
          </p:nvPr>
        </p:nvPicPr>
        <p:blipFill>
          <a:blip r:embed="rId2"/>
          <a:stretch>
            <a:fillRect/>
          </a:stretch>
        </p:blipFill>
        <p:spPr>
          <a:xfrm>
            <a:off x="1326051" y="2189399"/>
            <a:ext cx="8947150" cy="3195410"/>
          </a:xfrm>
        </p:spPr>
      </p:pic>
    </p:spTree>
    <p:extLst>
      <p:ext uri="{BB962C8B-B14F-4D97-AF65-F5344CB8AC3E}">
        <p14:creationId xmlns:p14="http://schemas.microsoft.com/office/powerpoint/2010/main" val="231758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Putting it all together</a:t>
            </a:r>
          </a:p>
        </p:txBody>
      </p:sp>
      <p:sp>
        <p:nvSpPr>
          <p:cNvPr id="3" name="Content Placeholder 2"/>
          <p:cNvSpPr>
            <a:spLocks noGrp="1"/>
          </p:cNvSpPr>
          <p:nvPr>
            <p:ph idx="1"/>
          </p:nvPr>
        </p:nvSpPr>
        <p:spPr>
          <a:xfrm>
            <a:off x="1155032" y="2050182"/>
            <a:ext cx="8894821" cy="4198218"/>
          </a:xfrm>
        </p:spPr>
        <p:txBody>
          <a:bodyPr/>
          <a:lstStyle/>
          <a:p>
            <a:endParaRPr lang="en-GB" dirty="0"/>
          </a:p>
        </p:txBody>
      </p:sp>
      <p:pic>
        <p:nvPicPr>
          <p:cNvPr id="5" name="Picture 4"/>
          <p:cNvPicPr>
            <a:picLocks noChangeAspect="1"/>
          </p:cNvPicPr>
          <p:nvPr/>
        </p:nvPicPr>
        <p:blipFill>
          <a:blip r:embed="rId3"/>
          <a:stretch>
            <a:fillRect/>
          </a:stretch>
        </p:blipFill>
        <p:spPr>
          <a:xfrm>
            <a:off x="981740" y="3365315"/>
            <a:ext cx="1828800" cy="276225"/>
          </a:xfrm>
          <a:prstGeom prst="rect">
            <a:avLst/>
          </a:prstGeom>
        </p:spPr>
      </p:pic>
      <p:sp>
        <p:nvSpPr>
          <p:cNvPr id="6" name="Rectangle 5"/>
          <p:cNvSpPr/>
          <p:nvPr/>
        </p:nvSpPr>
        <p:spPr>
          <a:xfrm>
            <a:off x="2932112" y="3318374"/>
            <a:ext cx="6786046" cy="369332"/>
          </a:xfrm>
          <a:prstGeom prst="rect">
            <a:avLst/>
          </a:prstGeom>
        </p:spPr>
        <p:txBody>
          <a:bodyPr wrap="square">
            <a:spAutoFit/>
          </a:bodyPr>
          <a:lstStyle/>
          <a:p>
            <a:r>
              <a:rPr lang="en-GB" dirty="0"/>
              <a:t>feature map extracted from the k-</a:t>
            </a:r>
            <a:r>
              <a:rPr lang="en-GB" dirty="0" err="1"/>
              <a:t>th</a:t>
            </a:r>
            <a:r>
              <a:rPr lang="en-GB" dirty="0"/>
              <a:t> feature maps</a:t>
            </a:r>
          </a:p>
        </p:txBody>
      </p:sp>
      <p:pic>
        <p:nvPicPr>
          <p:cNvPr id="7" name="Picture 6"/>
          <p:cNvPicPr>
            <a:picLocks noChangeAspect="1"/>
          </p:cNvPicPr>
          <p:nvPr/>
        </p:nvPicPr>
        <p:blipFill>
          <a:blip r:embed="rId4"/>
          <a:stretch>
            <a:fillRect/>
          </a:stretch>
        </p:blipFill>
        <p:spPr>
          <a:xfrm>
            <a:off x="981740" y="3964920"/>
            <a:ext cx="1381125" cy="371475"/>
          </a:xfrm>
          <a:prstGeom prst="rect">
            <a:avLst/>
          </a:prstGeom>
        </p:spPr>
      </p:pic>
      <p:sp>
        <p:nvSpPr>
          <p:cNvPr id="8" name="Rectangle 7"/>
          <p:cNvSpPr/>
          <p:nvPr/>
        </p:nvSpPr>
        <p:spPr>
          <a:xfrm>
            <a:off x="2712348" y="3967063"/>
            <a:ext cx="3350597" cy="369332"/>
          </a:xfrm>
          <a:prstGeom prst="rect">
            <a:avLst/>
          </a:prstGeom>
        </p:spPr>
        <p:txBody>
          <a:bodyPr wrap="none">
            <a:spAutoFit/>
          </a:bodyPr>
          <a:lstStyle/>
          <a:p>
            <a:r>
              <a:rPr lang="en-GB" dirty="0" err="1"/>
              <a:t>gaussian</a:t>
            </a:r>
            <a:r>
              <a:rPr lang="en-GB" dirty="0"/>
              <a:t> shape label matrix</a:t>
            </a:r>
          </a:p>
        </p:txBody>
      </p:sp>
      <p:pic>
        <p:nvPicPr>
          <p:cNvPr id="9" name="Picture 8"/>
          <p:cNvPicPr>
            <a:picLocks noChangeAspect="1"/>
          </p:cNvPicPr>
          <p:nvPr/>
        </p:nvPicPr>
        <p:blipFill>
          <a:blip r:embed="rId5"/>
          <a:stretch>
            <a:fillRect/>
          </a:stretch>
        </p:blipFill>
        <p:spPr>
          <a:xfrm>
            <a:off x="981740" y="4659775"/>
            <a:ext cx="514350" cy="352425"/>
          </a:xfrm>
          <a:prstGeom prst="rect">
            <a:avLst/>
          </a:prstGeom>
        </p:spPr>
      </p:pic>
      <p:sp>
        <p:nvSpPr>
          <p:cNvPr id="10" name="Rectangle 9"/>
          <p:cNvSpPr/>
          <p:nvPr/>
        </p:nvSpPr>
        <p:spPr>
          <a:xfrm>
            <a:off x="1672302" y="4615752"/>
            <a:ext cx="6096000" cy="369332"/>
          </a:xfrm>
          <a:prstGeom prst="rect">
            <a:avLst/>
          </a:prstGeom>
        </p:spPr>
        <p:txBody>
          <a:bodyPr>
            <a:spAutoFit/>
          </a:bodyPr>
          <a:lstStyle/>
          <a:p>
            <a:r>
              <a:rPr lang="en-GB" dirty="0"/>
              <a:t> discrete Fourier transformation (DFT)</a:t>
            </a:r>
          </a:p>
        </p:txBody>
      </p:sp>
      <p:pic>
        <p:nvPicPr>
          <p:cNvPr id="11" name="Picture 10"/>
          <p:cNvPicPr>
            <a:picLocks noChangeAspect="1"/>
          </p:cNvPicPr>
          <p:nvPr/>
        </p:nvPicPr>
        <p:blipFill>
          <a:blip r:embed="rId6"/>
          <a:stretch>
            <a:fillRect/>
          </a:stretch>
        </p:blipFill>
        <p:spPr>
          <a:xfrm>
            <a:off x="6306214" y="4579576"/>
            <a:ext cx="2924175" cy="304800"/>
          </a:xfrm>
          <a:prstGeom prst="rect">
            <a:avLst/>
          </a:prstGeom>
        </p:spPr>
      </p:pic>
    </p:spTree>
    <p:extLst>
      <p:ext uri="{BB962C8B-B14F-4D97-AF65-F5344CB8AC3E}">
        <p14:creationId xmlns:p14="http://schemas.microsoft.com/office/powerpoint/2010/main" val="72246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04849"/>
            <a:ext cx="10058400" cy="1450757"/>
          </a:xfrm>
        </p:spPr>
        <p:txBody>
          <a:bodyPr/>
          <a:lstStyle/>
          <a:p>
            <a:r>
              <a:rPr lang="en-US" dirty="0"/>
              <a:t>TAKE A LOOK AGAIN?</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263" y="3977857"/>
            <a:ext cx="1944216" cy="2793789"/>
          </a:xfrm>
        </p:spPr>
      </p:pic>
      <p:pic>
        <p:nvPicPr>
          <p:cNvPr id="5" name="Picture 4"/>
          <p:cNvPicPr>
            <a:picLocks noChangeAspect="1"/>
          </p:cNvPicPr>
          <p:nvPr/>
        </p:nvPicPr>
        <p:blipFill>
          <a:blip r:embed="rId3"/>
          <a:stretch>
            <a:fillRect/>
          </a:stretch>
        </p:blipFill>
        <p:spPr>
          <a:xfrm>
            <a:off x="2764019" y="3313727"/>
            <a:ext cx="8962497" cy="3457919"/>
          </a:xfrm>
          <a:prstGeom prst="rect">
            <a:avLst/>
          </a:prstGeom>
        </p:spPr>
      </p:pic>
      <p:sp>
        <p:nvSpPr>
          <p:cNvPr id="3" name="矩形 2"/>
          <p:cNvSpPr/>
          <p:nvPr/>
        </p:nvSpPr>
        <p:spPr>
          <a:xfrm>
            <a:off x="646111" y="1212783"/>
            <a:ext cx="11080405" cy="2031325"/>
          </a:xfrm>
          <a:prstGeom prst="rect">
            <a:avLst/>
          </a:prstGeom>
        </p:spPr>
        <p:txBody>
          <a:bodyPr wrap="square">
            <a:spAutoFit/>
          </a:bodyPr>
          <a:lstStyle/>
          <a:p>
            <a:r>
              <a:rPr lang="en-GB" altLang="zh-CN" dirty="0"/>
              <a:t>The attentive reader will notice that the last element wraps around, inducing some distortion relative to a true translation. However, this undesirable property can be mitigated by appropriate padding and windowing .</a:t>
            </a:r>
            <a:br>
              <a:rPr lang="en-GB" altLang="zh-CN" dirty="0"/>
            </a:br>
            <a:endParaRPr lang="en-GB" altLang="zh-CN" dirty="0"/>
          </a:p>
          <a:p>
            <a:r>
              <a:rPr lang="en-GB" altLang="zh-CN" dirty="0"/>
              <a:t>The fact that a large percentage of the elements of a signal are still modelled correctly, even for relatively large translations (see Fig. 2), explains the observation that cyclic shifts work well in practice.</a:t>
            </a:r>
          </a:p>
        </p:txBody>
      </p:sp>
    </p:spTree>
    <p:extLst>
      <p:ext uri="{BB962C8B-B14F-4D97-AF65-F5344CB8AC3E}">
        <p14:creationId xmlns:p14="http://schemas.microsoft.com/office/powerpoint/2010/main" val="9086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31125" y="2432958"/>
            <a:ext cx="9246560" cy="3233916"/>
          </a:xfrm>
          <a:prstGeom prst="rect">
            <a:avLst/>
          </a:prstGeom>
        </p:spPr>
      </p:pic>
      <p:sp>
        <p:nvSpPr>
          <p:cNvPr id="4" name="Title 1"/>
          <p:cNvSpPr>
            <a:spLocks noGrp="1"/>
          </p:cNvSpPr>
          <p:nvPr>
            <p:ph type="title"/>
          </p:nvPr>
        </p:nvSpPr>
        <p:spPr/>
        <p:txBody>
          <a:bodyPr/>
          <a:lstStyle/>
          <a:p>
            <a:r>
              <a:rPr lang="zh-CN" altLang="en-US" dirty="0"/>
              <a:t>经典算法分析</a:t>
            </a:r>
            <a:br>
              <a:rPr lang="en-US" altLang="zh-CN" dirty="0"/>
            </a:br>
            <a:r>
              <a:rPr lang="en-US" altLang="zh-CN" dirty="0" err="1"/>
              <a:t>Kernelized</a:t>
            </a:r>
            <a:r>
              <a:rPr lang="en-US" altLang="zh-CN" dirty="0"/>
              <a:t> Correlation Filters</a:t>
            </a:r>
            <a:endParaRPr lang="en-GB" dirty="0"/>
          </a:p>
        </p:txBody>
      </p:sp>
      <p:sp>
        <p:nvSpPr>
          <p:cNvPr id="16" name="TextBox 15"/>
          <p:cNvSpPr txBox="1"/>
          <p:nvPr/>
        </p:nvSpPr>
        <p:spPr>
          <a:xfrm>
            <a:off x="4836696" y="5823246"/>
            <a:ext cx="2634915" cy="584775"/>
          </a:xfrm>
          <a:prstGeom prst="rect">
            <a:avLst/>
          </a:prstGeom>
          <a:noFill/>
        </p:spPr>
        <p:txBody>
          <a:bodyPr wrap="square" rtlCol="0">
            <a:spAutoFit/>
          </a:bodyPr>
          <a:lstStyle/>
          <a:p>
            <a:r>
              <a:rPr lang="en-US" sz="3200" dirty="0">
                <a:latin typeface="Segoe UI Light" panose="020B0502040204020203" pitchFamily="34" charset="0"/>
                <a:cs typeface="Segoe UI Light" panose="020B0502040204020203" pitchFamily="34" charset="0"/>
              </a:rPr>
              <a:t>+ 150 fps</a:t>
            </a: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61948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add-on: why FFT?</a:t>
            </a:r>
            <a:endParaRPr lang="en-GB" dirty="0"/>
          </a:p>
        </p:txBody>
      </p:sp>
      <p:sp>
        <p:nvSpPr>
          <p:cNvPr id="3" name="Content Placeholder 2"/>
          <p:cNvSpPr>
            <a:spLocks noGrp="1"/>
          </p:cNvSpPr>
          <p:nvPr>
            <p:ph idx="1"/>
          </p:nvPr>
        </p:nvSpPr>
        <p:spPr/>
        <p:txBody>
          <a:bodyPr>
            <a:normAutofit/>
          </a:bodyPr>
          <a:lstStyle/>
          <a:p>
            <a:r>
              <a:rPr lang="en-US" dirty="0"/>
              <a:t>“…</a:t>
            </a:r>
            <a:r>
              <a:rPr lang="en-GB" dirty="0"/>
              <a:t>compared to the prevalent method of extracting patches explicitly and solving a general regression problem. For example, Ridge Regression has a cost of O(n</a:t>
            </a:r>
            <a:r>
              <a:rPr lang="en-GB" baseline="30000" dirty="0"/>
              <a:t>3</a:t>
            </a:r>
            <a:r>
              <a:rPr lang="en-GB" dirty="0"/>
              <a:t>), bound by the matrix inversion and products. </a:t>
            </a:r>
          </a:p>
          <a:p>
            <a:r>
              <a:rPr lang="en-GB" dirty="0"/>
              <a:t>On the other hand, all operations .. are element-wise (O(n)), except for the DFT, which bounds the cost at a nearly-linear O(</a:t>
            </a:r>
            <a:r>
              <a:rPr lang="en-GB" dirty="0" err="1"/>
              <a:t>nlogn</a:t>
            </a:r>
            <a:r>
              <a:rPr lang="en-GB" dirty="0"/>
              <a:t>). For typical data sizes, this reduces storage and computation by several orders of magnitude.</a:t>
            </a:r>
          </a:p>
        </p:txBody>
      </p:sp>
      <p:pic>
        <p:nvPicPr>
          <p:cNvPr id="4" name="Picture 3"/>
          <p:cNvPicPr>
            <a:picLocks noChangeAspect="1"/>
          </p:cNvPicPr>
          <p:nvPr/>
        </p:nvPicPr>
        <p:blipFill>
          <a:blip r:embed="rId2"/>
          <a:stretch>
            <a:fillRect/>
          </a:stretch>
        </p:blipFill>
        <p:spPr>
          <a:xfrm>
            <a:off x="2527122" y="4026738"/>
            <a:ext cx="4962525" cy="1028700"/>
          </a:xfrm>
          <a:prstGeom prst="rect">
            <a:avLst/>
          </a:prstGeom>
        </p:spPr>
      </p:pic>
      <p:sp>
        <p:nvSpPr>
          <p:cNvPr id="5" name="Rectangle 4"/>
          <p:cNvSpPr/>
          <p:nvPr/>
        </p:nvSpPr>
        <p:spPr>
          <a:xfrm>
            <a:off x="1370933" y="5222763"/>
            <a:ext cx="9723787" cy="646331"/>
          </a:xfrm>
          <a:prstGeom prst="rect">
            <a:avLst/>
          </a:prstGeom>
        </p:spPr>
        <p:txBody>
          <a:bodyPr wrap="square">
            <a:spAutoFit/>
          </a:bodyPr>
          <a:lstStyle/>
          <a:p>
            <a:r>
              <a:rPr lang="en-US" i="1" dirty="0"/>
              <a:t>High-Speed Tracking with </a:t>
            </a:r>
            <a:r>
              <a:rPr lang="en-US" i="1" dirty="0" err="1"/>
              <a:t>Kernelized</a:t>
            </a:r>
            <a:r>
              <a:rPr lang="en-US" i="1" dirty="0"/>
              <a:t> Correlation Filters, </a:t>
            </a:r>
            <a:r>
              <a:rPr lang="en-US" i="1" dirty="0" err="1"/>
              <a:t>João</a:t>
            </a:r>
            <a:r>
              <a:rPr lang="en-US" i="1" dirty="0"/>
              <a:t> F. </a:t>
            </a:r>
            <a:r>
              <a:rPr lang="en-US" i="1" dirty="0" err="1"/>
              <a:t>Henriques</a:t>
            </a:r>
            <a:r>
              <a:rPr lang="en-US" i="1" dirty="0"/>
              <a:t>, </a:t>
            </a:r>
            <a:r>
              <a:rPr lang="en-US" i="1" dirty="0" err="1"/>
              <a:t>Rui</a:t>
            </a:r>
            <a:r>
              <a:rPr lang="en-US" i="1" dirty="0"/>
              <a:t> </a:t>
            </a:r>
            <a:r>
              <a:rPr lang="en-US" i="1" dirty="0" err="1"/>
              <a:t>Caseiro</a:t>
            </a:r>
            <a:r>
              <a:rPr lang="en-US" i="1" dirty="0"/>
              <a:t>, Pedro Martins, and Jorge Batista, </a:t>
            </a:r>
            <a:r>
              <a:rPr lang="en-US" i="1" dirty="0" err="1"/>
              <a:t>tPAMI</a:t>
            </a:r>
            <a:r>
              <a:rPr lang="en-US" i="1" dirty="0"/>
              <a:t> 2015 </a:t>
            </a:r>
            <a:endParaRPr lang="en-GB" dirty="0"/>
          </a:p>
        </p:txBody>
      </p:sp>
    </p:spTree>
    <p:extLst>
      <p:ext uri="{BB962C8B-B14F-4D97-AF65-F5344CB8AC3E}">
        <p14:creationId xmlns:p14="http://schemas.microsoft.com/office/powerpoint/2010/main" val="140685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2E84D-CEE3-45B9-8A3B-4598AD42E828}"/>
              </a:ext>
            </a:extLst>
          </p:cNvPr>
          <p:cNvSpPr>
            <a:spLocks noGrp="1"/>
          </p:cNvSpPr>
          <p:nvPr>
            <p:ph type="title"/>
          </p:nvPr>
        </p:nvSpPr>
        <p:spPr/>
        <p:txBody>
          <a:bodyPr/>
          <a:lstStyle/>
          <a:p>
            <a:r>
              <a:rPr lang="en-US" altLang="zh-CN" dirty="0"/>
              <a:t>Today’s agenda:</a:t>
            </a:r>
            <a:endParaRPr lang="zh-CN" altLang="en-US" dirty="0"/>
          </a:p>
        </p:txBody>
      </p:sp>
      <p:sp>
        <p:nvSpPr>
          <p:cNvPr id="7" name="内容占位符 6">
            <a:extLst>
              <a:ext uri="{FF2B5EF4-FFF2-40B4-BE49-F238E27FC236}">
                <a16:creationId xmlns:a16="http://schemas.microsoft.com/office/drawing/2014/main" id="{BC8307D7-E7B8-4C0C-AF79-988E89063675}"/>
              </a:ext>
            </a:extLst>
          </p:cNvPr>
          <p:cNvSpPr>
            <a:spLocks noGrp="1"/>
          </p:cNvSpPr>
          <p:nvPr>
            <p:ph idx="1"/>
          </p:nvPr>
        </p:nvSpPr>
        <p:spPr/>
        <p:txBody>
          <a:bodyPr>
            <a:normAutofit/>
          </a:bodyPr>
          <a:lstStyle/>
          <a:p>
            <a:pPr>
              <a:buFont typeface="Wingdings" panose="05000000000000000000" pitchFamily="2" charset="2"/>
              <a:buChar char="l"/>
            </a:pPr>
            <a:r>
              <a:rPr lang="en-US" altLang="zh-CN" sz="3200" dirty="0"/>
              <a:t>Brief discussion of Viola Jones face detector</a:t>
            </a:r>
          </a:p>
          <a:p>
            <a:pPr>
              <a:buFont typeface="Wingdings" panose="05000000000000000000" pitchFamily="2" charset="2"/>
              <a:buChar char="l"/>
            </a:pPr>
            <a:r>
              <a:rPr lang="en-US" altLang="zh-CN" sz="3200" dirty="0"/>
              <a:t>Visual Tracking</a:t>
            </a:r>
          </a:p>
        </p:txBody>
      </p:sp>
    </p:spTree>
    <p:extLst>
      <p:ext uri="{BB962C8B-B14F-4D97-AF65-F5344CB8AC3E}">
        <p14:creationId xmlns:p14="http://schemas.microsoft.com/office/powerpoint/2010/main" val="1589704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97284" y="2659327"/>
            <a:ext cx="2234907" cy="923330"/>
          </a:xfrm>
          <a:prstGeom prst="rect">
            <a:avLst/>
          </a:prstGeom>
          <a:noFill/>
        </p:spPr>
        <p:txBody>
          <a:bodyPr wrap="none" lIns="91440" tIns="45720" rIns="91440" bIns="45720">
            <a:spAutoFit/>
          </a:bodyPr>
          <a:lstStyle/>
          <a:p>
            <a:pPr algn="ctr"/>
            <a:r>
              <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DEMO</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3650814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endParaRPr lang="en-GB" dirty="0"/>
          </a:p>
        </p:txBody>
      </p:sp>
      <p:sp>
        <p:nvSpPr>
          <p:cNvPr id="3" name="Content Placeholder 2"/>
          <p:cNvSpPr>
            <a:spLocks noGrp="1"/>
          </p:cNvSpPr>
          <p:nvPr>
            <p:ph idx="1"/>
          </p:nvPr>
        </p:nvSpPr>
        <p:spPr>
          <a:xfrm>
            <a:off x="537211" y="1325880"/>
            <a:ext cx="9513624" cy="4722849"/>
          </a:xfrm>
        </p:spPr>
        <p:txBody>
          <a:bodyPr>
            <a:normAutofit fontScale="92500" lnSpcReduction="20000"/>
          </a:bodyPr>
          <a:lstStyle/>
          <a:p>
            <a:r>
              <a:rPr lang="en-GB" dirty="0"/>
              <a:t>Illumination Variation - the illumination in the target region is significantly changed.</a:t>
            </a:r>
          </a:p>
          <a:p>
            <a:r>
              <a:rPr lang="en-GB" dirty="0"/>
              <a:t>Scale Variation - the ratio of the bounding boxes of the first frame and the current frame is out of the range [1/t s ,t s ], t s &gt;1 (t s =2).</a:t>
            </a:r>
          </a:p>
          <a:p>
            <a:r>
              <a:rPr lang="en-GB" dirty="0"/>
              <a:t>Occlusion - the target is partially or fully occluded.</a:t>
            </a:r>
          </a:p>
          <a:p>
            <a:r>
              <a:rPr lang="en-GB" dirty="0"/>
              <a:t>Deformation - non-rigid object deformation.</a:t>
            </a:r>
          </a:p>
          <a:p>
            <a:r>
              <a:rPr lang="en-GB" dirty="0"/>
              <a:t>Motion Blur - the target region is blurred due to the motion of target or camera.</a:t>
            </a:r>
          </a:p>
          <a:p>
            <a:r>
              <a:rPr lang="en-GB" dirty="0"/>
              <a:t>Fast Motion - the motion of the ground truth is larger than </a:t>
            </a:r>
            <a:r>
              <a:rPr lang="en-GB" dirty="0" err="1"/>
              <a:t>t_m</a:t>
            </a:r>
            <a:r>
              <a:rPr lang="en-GB" dirty="0"/>
              <a:t> pixels (</a:t>
            </a:r>
            <a:r>
              <a:rPr lang="en-GB" dirty="0" err="1"/>
              <a:t>t_m</a:t>
            </a:r>
            <a:r>
              <a:rPr lang="en-GB" dirty="0"/>
              <a:t> =20).</a:t>
            </a:r>
          </a:p>
          <a:p>
            <a:r>
              <a:rPr lang="en-GB" dirty="0"/>
              <a:t>In-Plane Rotation - the target rotates in the image plane.</a:t>
            </a:r>
          </a:p>
          <a:p>
            <a:r>
              <a:rPr lang="en-GB" dirty="0"/>
              <a:t>Out-of-Plane Rotation - the target rotates out of the image plane.</a:t>
            </a:r>
          </a:p>
          <a:p>
            <a:r>
              <a:rPr lang="en-GB" dirty="0"/>
              <a:t>Out-of-View - some portion of the target leaves the view.</a:t>
            </a:r>
          </a:p>
          <a:p>
            <a:r>
              <a:rPr lang="en-GB" dirty="0"/>
              <a:t>Background Clutters - the background near the target has the similar </a:t>
            </a:r>
            <a:r>
              <a:rPr lang="en-GB" dirty="0" err="1"/>
              <a:t>color</a:t>
            </a:r>
            <a:r>
              <a:rPr lang="en-GB" dirty="0"/>
              <a:t> or texture as the target.</a:t>
            </a:r>
          </a:p>
          <a:p>
            <a:r>
              <a:rPr lang="en-GB" dirty="0"/>
              <a:t>Low Resolution - the number of pixels inside the ground-truth bounding box is less than </a:t>
            </a:r>
            <a:r>
              <a:rPr lang="en-GB" dirty="0" err="1"/>
              <a:t>t_r</a:t>
            </a:r>
            <a:r>
              <a:rPr lang="en-GB" dirty="0"/>
              <a:t> (</a:t>
            </a:r>
            <a:r>
              <a:rPr lang="en-GB" dirty="0" err="1"/>
              <a:t>t_r</a:t>
            </a:r>
            <a:r>
              <a:rPr lang="en-GB" dirty="0"/>
              <a:t> =400).</a:t>
            </a:r>
          </a:p>
        </p:txBody>
      </p:sp>
      <p:sp>
        <p:nvSpPr>
          <p:cNvPr id="4" name="矩形 3"/>
          <p:cNvSpPr/>
          <p:nvPr/>
        </p:nvSpPr>
        <p:spPr>
          <a:xfrm>
            <a:off x="-92091" y="2224677"/>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O'C'C</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 name="矩形 4"/>
          <p:cNvSpPr/>
          <p:nvPr/>
        </p:nvSpPr>
        <p:spPr>
          <a:xfrm>
            <a:off x="363417" y="1725990"/>
            <a:ext cx="582033" cy="400110"/>
          </a:xfrm>
          <a:prstGeom prst="rect">
            <a:avLst/>
          </a:prstGeom>
          <a:noFill/>
        </p:spPr>
        <p:txBody>
          <a:bodyPr wrap="square" lIns="91440" tIns="45720" rIns="91440" bIns="45720">
            <a:spAutoFit/>
          </a:bodyPr>
          <a:lstStyle/>
          <a:p>
            <a:pPr algn="ctr"/>
            <a:r>
              <a:rPr lang="en-GB" sz="2000" b="0" cap="none" spc="0" dirty="0">
                <a:ln w="0"/>
                <a:solidFill>
                  <a:schemeClr val="accent1"/>
                </a:solidFill>
                <a:effectLst>
                  <a:outerShdw blurRad="38100" dist="25400" dir="5400000" algn="ctr" rotWithShape="0">
                    <a:srgbClr val="6E747A">
                      <a:alpha val="43000"/>
                    </a:srgbClr>
                  </a:outerShdw>
                </a:effectLst>
              </a:rPr>
              <a:t>SV</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6" name="矩形 5"/>
          <p:cNvSpPr/>
          <p:nvPr/>
        </p:nvSpPr>
        <p:spPr>
          <a:xfrm>
            <a:off x="352367" y="1299976"/>
            <a:ext cx="582033" cy="400110"/>
          </a:xfrm>
          <a:prstGeom prst="rect">
            <a:avLst/>
          </a:prstGeom>
          <a:noFill/>
        </p:spPr>
        <p:txBody>
          <a:bodyPr wrap="square" lIns="91440" tIns="45720" rIns="91440" bIns="45720">
            <a:spAutoFit/>
          </a:bodyPr>
          <a:lstStyle/>
          <a:p>
            <a:pPr algn="ctr"/>
            <a:r>
              <a:rPr lang="en-GB" sz="2000" b="0" cap="none" spc="0" dirty="0">
                <a:ln w="0"/>
                <a:solidFill>
                  <a:schemeClr val="accent1"/>
                </a:solidFill>
                <a:effectLst>
                  <a:outerShdw blurRad="38100" dist="25400" dir="5400000" algn="ctr" rotWithShape="0">
                    <a:srgbClr val="6E747A">
                      <a:alpha val="43000"/>
                    </a:srgbClr>
                  </a:outerShdw>
                </a:effectLst>
              </a:rPr>
              <a:t>IV</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53077" y="2653468"/>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DEF</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 name="矩形 7"/>
          <p:cNvSpPr/>
          <p:nvPr/>
        </p:nvSpPr>
        <p:spPr>
          <a:xfrm>
            <a:off x="0" y="2950713"/>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MB</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30680" y="3346062"/>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FM</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0" name="矩形 9"/>
          <p:cNvSpPr/>
          <p:nvPr/>
        </p:nvSpPr>
        <p:spPr>
          <a:xfrm>
            <a:off x="-67441" y="3687189"/>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IPR</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1" name="矩形 10"/>
          <p:cNvSpPr/>
          <p:nvPr/>
        </p:nvSpPr>
        <p:spPr>
          <a:xfrm>
            <a:off x="-69245" y="4058618"/>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OPR</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 name="矩形 11"/>
          <p:cNvSpPr/>
          <p:nvPr/>
        </p:nvSpPr>
        <p:spPr>
          <a:xfrm>
            <a:off x="-69245" y="4423665"/>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OV</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4" name="矩形 13"/>
          <p:cNvSpPr/>
          <p:nvPr/>
        </p:nvSpPr>
        <p:spPr>
          <a:xfrm>
            <a:off x="-90299" y="4740574"/>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BC</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5" name="矩形 14"/>
          <p:cNvSpPr/>
          <p:nvPr/>
        </p:nvSpPr>
        <p:spPr>
          <a:xfrm>
            <a:off x="-92090" y="5331890"/>
            <a:ext cx="1324705" cy="400110"/>
          </a:xfrm>
          <a:prstGeom prst="rect">
            <a:avLst/>
          </a:prstGeom>
          <a:noFill/>
        </p:spPr>
        <p:txBody>
          <a:bodyPr wrap="square" lIns="91440" tIns="45720" rIns="91440" bIns="45720">
            <a:spAutoFit/>
          </a:bodyPr>
          <a:lstStyle/>
          <a:p>
            <a:pPr algn="ctr"/>
            <a:r>
              <a:rPr lang="en-US" altLang="zh-CN" sz="2000" b="0" cap="none" spc="0" dirty="0">
                <a:ln w="0"/>
                <a:solidFill>
                  <a:schemeClr val="accent1"/>
                </a:solidFill>
                <a:effectLst>
                  <a:outerShdw blurRad="38100" dist="25400" dir="5400000" algn="ctr" rotWithShape="0">
                    <a:srgbClr val="6E747A">
                      <a:alpha val="43000"/>
                    </a:srgbClr>
                  </a:outerShdw>
                </a:effectLst>
              </a:rPr>
              <a:t>LR</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377815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nextCondLst>
                <p:cond evt="onClick" delay="0">
                  <p:tgtEl>
                    <p:spTgt spid="6"/>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nextCondLst>
                <p:cond evt="onClick" delay="0">
                  <p:tgtEl>
                    <p:spTgt spid="7"/>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nextCondLst>
                <p:cond evt="onClick" delay="0">
                  <p:tgtEl>
                    <p:spTgt spid="8"/>
                  </p:tgtEl>
                </p:cond>
              </p:nextCondLst>
            </p:seq>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27" restart="whenNotActive" fill="hold" evtFilter="cancelBubble" nodeType="interactiveSeq">
                <p:stCondLst>
                  <p:cond evt="onClick" delay="0">
                    <p:tgtEl>
                      <p:spTgt spid="10"/>
                    </p:tgtEl>
                  </p:cond>
                </p:stCondLst>
                <p:endSync evt="end" delay="0">
                  <p:rtn val="all"/>
                </p:endSync>
                <p:childTnLst>
                  <p:par>
                    <p:cTn id="28" fill="hold">
                      <p:stCondLst>
                        <p:cond delay="0"/>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nextCondLst>
                <p:cond evt="onClick" delay="0">
                  <p:tgtEl>
                    <p:spTgt spid="11"/>
                  </p:tgtEl>
                </p:cond>
              </p:nextCondLst>
            </p:seq>
            <p:seq concurrent="1" nextAc="seek">
              <p:cTn id="37" restart="whenNotActive" fill="hold" evtFilter="cancelBubble" nodeType="interactiveSeq">
                <p:stCondLst>
                  <p:cond evt="onClick" delay="0">
                    <p:tgtEl>
                      <p:spTgt spid="12"/>
                    </p:tgtEl>
                  </p:cond>
                </p:stCondLst>
                <p:endSync evt="end" delay="0">
                  <p:rtn val="all"/>
                </p:endSync>
                <p:childTnLst>
                  <p:par>
                    <p:cTn id="38" fill="hold">
                      <p:stCondLst>
                        <p:cond delay="0"/>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seq concurrent="1" nextAc="seek">
              <p:cTn id="42" restart="whenNotActive" fill="hold" evtFilter="cancelBubble" nodeType="interactiveSeq">
                <p:stCondLst>
                  <p:cond evt="onClick" delay="0">
                    <p:tgtEl>
                      <p:spTgt spid="14"/>
                    </p:tgtEl>
                  </p:cond>
                </p:stCondLst>
                <p:endSync evt="end" delay="0">
                  <p:rtn val="all"/>
                </p:endSync>
                <p:childTnLst>
                  <p:par>
                    <p:cTn id="43" fill="hold">
                      <p:stCondLst>
                        <p:cond delay="0"/>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nextCondLst>
                <p:cond evt="onClick" delay="0">
                  <p:tgtEl>
                    <p:spTgt spid="14"/>
                  </p:tgtEl>
                </p:cond>
              </p:nextCondLst>
            </p:seq>
            <p:seq concurrent="1" nextAc="seek">
              <p:cTn id="47" restart="whenNotActive" fill="hold" evtFilter="cancelBubble" nodeType="interactiveSeq">
                <p:stCondLst>
                  <p:cond evt="onClick" delay="0">
                    <p:tgtEl>
                      <p:spTgt spid="4"/>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52" restart="whenNotActive" fill="hold" evtFilter="cancelBubble" nodeType="interactiveSeq">
                <p:stCondLst>
                  <p:cond evt="onClick" delay="0">
                    <p:tgtEl>
                      <p:spTgt spid="15"/>
                    </p:tgtEl>
                  </p:cond>
                </p:stCondLst>
                <p:endSync evt="end" delay="0">
                  <p:rtn val="all"/>
                </p:endSync>
                <p:childTnLst>
                  <p:par>
                    <p:cTn id="53" fill="hold">
                      <p:stCondLst>
                        <p:cond delay="0"/>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nextCondLst>
                <p:cond evt="onClick" delay="0">
                  <p:tgtEl>
                    <p:spTgt spid="1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 Directions</a:t>
            </a:r>
            <a:endParaRPr lang="zh-CN" altLang="en-US" dirty="0"/>
          </a:p>
        </p:txBody>
      </p:sp>
      <p:sp>
        <p:nvSpPr>
          <p:cNvPr id="3" name="内容占位符 2"/>
          <p:cNvSpPr>
            <a:spLocks noGrp="1"/>
          </p:cNvSpPr>
          <p:nvPr>
            <p:ph idx="1"/>
          </p:nvPr>
        </p:nvSpPr>
        <p:spPr>
          <a:xfrm>
            <a:off x="386862" y="1981200"/>
            <a:ext cx="10585938" cy="4267199"/>
          </a:xfrm>
        </p:spPr>
        <p:txBody>
          <a:bodyPr/>
          <a:lstStyle/>
          <a:p>
            <a:endParaRPr lang="en-US" altLang="zh-CN" dirty="0"/>
          </a:p>
          <a:p>
            <a:endParaRPr lang="en-US" altLang="zh-CN" dirty="0"/>
          </a:p>
          <a:p>
            <a:endParaRPr lang="en-US" altLang="zh-CN" dirty="0"/>
          </a:p>
          <a:p>
            <a:endParaRPr lang="en-US" altLang="zh-CN" dirty="0"/>
          </a:p>
          <a:p>
            <a:r>
              <a:rPr lang="en-US" altLang="zh-CN" dirty="0"/>
              <a:t>HOG  </a:t>
            </a:r>
            <a:r>
              <a:rPr lang="en-US" altLang="zh-CN" dirty="0">
                <a:sym typeface="Wingdings" panose="05000000000000000000" pitchFamily="2" charset="2"/>
              </a:rPr>
              <a:t>very similar to SIFT</a:t>
            </a:r>
            <a:endParaRPr lang="zh-CN" altLang="en-US" dirty="0"/>
          </a:p>
        </p:txBody>
      </p:sp>
      <p:sp>
        <p:nvSpPr>
          <p:cNvPr id="4" name="Rectangle 3"/>
          <p:cNvSpPr/>
          <p:nvPr/>
        </p:nvSpPr>
        <p:spPr>
          <a:xfrm>
            <a:off x="241004" y="4560654"/>
            <a:ext cx="11465442" cy="378630"/>
          </a:xfrm>
          <a:prstGeom prst="rect">
            <a:avLst/>
          </a:prstGeom>
        </p:spPr>
        <p:txBody>
          <a:bodyPr wrap="square">
            <a:spAutoFit/>
          </a:bodyPr>
          <a:lstStyle/>
          <a:p>
            <a:pPr algn="just">
              <a:lnSpc>
                <a:spcPct val="150000"/>
              </a:lnSpc>
              <a:spcAft>
                <a:spcPts val="0"/>
              </a:spcAft>
            </a:pPr>
            <a:r>
              <a:rPr lang="en-US" sz="1400" i="1" kern="100" dirty="0">
                <a:latin typeface="Arial" panose="020B0604020202020204" pitchFamily="34" charset="0"/>
                <a:ea typeface="SimSun" panose="02010600030101010101" pitchFamily="2" charset="-122"/>
                <a:cs typeface="Times New Roman" panose="02020603050405020304" pitchFamily="18" charset="0"/>
              </a:rPr>
              <a:t>[</a:t>
            </a:r>
            <a:r>
              <a:rPr lang="en-US" altLang="zh-CN" sz="1400" i="1" kern="100" dirty="0">
                <a:latin typeface="Arial" panose="020B0604020202020204" pitchFamily="34" charset="0"/>
                <a:ea typeface="SimSun" panose="02010600030101010101" pitchFamily="2" charset="-122"/>
                <a:cs typeface="Times New Roman" panose="02020603050405020304" pitchFamily="18" charset="0"/>
              </a:rPr>
              <a:t>1</a:t>
            </a:r>
            <a:r>
              <a:rPr lang="en-US" sz="1400" i="1" kern="100" dirty="0">
                <a:latin typeface="Arial" panose="020B0604020202020204" pitchFamily="34" charset="0"/>
                <a:ea typeface="SimSun" panose="02010600030101010101" pitchFamily="2" charset="-122"/>
                <a:cs typeface="Times New Roman" panose="02020603050405020304" pitchFamily="18" charset="0"/>
              </a:rPr>
              <a:t>]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Krizhevsky</a:t>
            </a:r>
            <a:r>
              <a:rPr lang="en-US" sz="1400" i="1" kern="100" dirty="0">
                <a:latin typeface="Arial" panose="020B0604020202020204" pitchFamily="34" charset="0"/>
                <a:ea typeface="SimSun" panose="02010600030101010101" pitchFamily="2" charset="-122"/>
                <a:cs typeface="Times New Roman" panose="02020603050405020304" pitchFamily="18" charset="0"/>
              </a:rPr>
              <a:t>, Alex, Ilya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Sutskever</a:t>
            </a:r>
            <a:r>
              <a:rPr lang="en-US" sz="1400" i="1" kern="100" dirty="0">
                <a:latin typeface="Arial" panose="020B0604020202020204" pitchFamily="34" charset="0"/>
                <a:ea typeface="SimSun" panose="02010600030101010101" pitchFamily="2" charset="-122"/>
                <a:cs typeface="Times New Roman" panose="02020603050405020304" pitchFamily="18" charset="0"/>
              </a:rPr>
              <a:t>, and Geoffrey E. Hinton.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Imagenet</a:t>
            </a:r>
            <a:r>
              <a:rPr lang="en-US" sz="1400" i="1" kern="100" dirty="0">
                <a:latin typeface="Arial" panose="020B0604020202020204" pitchFamily="34" charset="0"/>
                <a:ea typeface="SimSun" panose="02010600030101010101" pitchFamily="2" charset="-122"/>
                <a:cs typeface="Times New Roman" panose="02020603050405020304" pitchFamily="18" charset="0"/>
              </a:rPr>
              <a:t> classification with deep convolutional neural networks.” </a:t>
            </a:r>
            <a:r>
              <a:rPr lang="zh-CN" altLang="en-US" sz="1400" i="1" kern="100" dirty="0">
                <a:latin typeface="Arial" panose="020B0604020202020204" pitchFamily="34" charset="0"/>
                <a:ea typeface="SimSun" panose="02010600030101010101" pitchFamily="2" charset="-122"/>
                <a:cs typeface="Times New Roman" panose="02020603050405020304" pitchFamily="18" charset="0"/>
              </a:rPr>
              <a:t>（</a:t>
            </a:r>
            <a:r>
              <a:rPr lang="en-US" altLang="zh-CN" sz="1400" i="1" kern="100" dirty="0">
                <a:latin typeface="Arial" panose="020B0604020202020204" pitchFamily="34" charset="0"/>
                <a:ea typeface="SimSun" panose="02010600030101010101" pitchFamily="2" charset="-122"/>
                <a:cs typeface="Times New Roman" panose="02020603050405020304" pitchFamily="18" charset="0"/>
              </a:rPr>
              <a:t>NIPS</a:t>
            </a:r>
            <a:r>
              <a:rPr lang="zh-CN" altLang="en-US" sz="1400" i="1" kern="100" dirty="0">
                <a:latin typeface="Arial" panose="020B0604020202020204" pitchFamily="34" charset="0"/>
                <a:ea typeface="SimSun" panose="02010600030101010101" pitchFamily="2" charset="-122"/>
                <a:cs typeface="Times New Roman" panose="02020603050405020304" pitchFamily="18" charset="0"/>
              </a:rPr>
              <a:t>）</a:t>
            </a:r>
            <a:r>
              <a:rPr lang="en-US" sz="1400" i="1" kern="100" dirty="0">
                <a:latin typeface="Arial" panose="020B0604020202020204" pitchFamily="34" charset="0"/>
                <a:ea typeface="SimSun" panose="02010600030101010101" pitchFamily="2" charset="-122"/>
                <a:cs typeface="Times New Roman" panose="02020603050405020304" pitchFamily="18" charset="0"/>
              </a:rPr>
              <a:t>. 2012.</a:t>
            </a:r>
            <a:endParaRPr lang="en-GB" sz="1600" i="1" kern="1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5" name="Rectangle 4"/>
          <p:cNvSpPr/>
          <p:nvPr/>
        </p:nvSpPr>
        <p:spPr>
          <a:xfrm>
            <a:off x="321111" y="5761705"/>
            <a:ext cx="11465442" cy="523220"/>
          </a:xfrm>
          <a:prstGeom prst="rect">
            <a:avLst/>
          </a:prstGeom>
        </p:spPr>
        <p:txBody>
          <a:bodyPr wrap="square">
            <a:spAutoFit/>
          </a:bodyPr>
          <a:lstStyle/>
          <a:p>
            <a:r>
              <a:rPr lang="en-US" altLang="zh-CN" sz="1400" i="1" dirty="0"/>
              <a:t>[3]</a:t>
            </a:r>
            <a:r>
              <a:rPr lang="en-GB" altLang="zh-CN" sz="1400" i="1" dirty="0"/>
              <a:t> </a:t>
            </a:r>
            <a:r>
              <a:rPr lang="en-US" sz="1400" i="1" kern="100" dirty="0">
                <a:latin typeface="Arial" panose="020B0604020202020204" pitchFamily="34" charset="0"/>
                <a:ea typeface="SimSun" panose="02010600030101010101" pitchFamily="2" charset="-122"/>
                <a:cs typeface="Times New Roman" panose="02020603050405020304" pitchFamily="18" charset="0"/>
              </a:rPr>
              <a:t>Di Wu, Lionel Pigou, Pieter-Jan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Kindermans</a:t>
            </a:r>
            <a:r>
              <a:rPr lang="en-US" sz="1400" i="1" kern="100" dirty="0">
                <a:latin typeface="Arial" panose="020B0604020202020204" pitchFamily="34" charset="0"/>
                <a:ea typeface="SimSun" panose="02010600030101010101" pitchFamily="2" charset="-122"/>
                <a:cs typeface="Times New Roman" panose="02020603050405020304" pitchFamily="18" charset="0"/>
              </a:rPr>
              <a:t>, Nam Le, Ling Shao, Joni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Dambre</a:t>
            </a:r>
            <a:r>
              <a:rPr lang="en-US" sz="1400" i="1" kern="100" dirty="0">
                <a:latin typeface="Arial" panose="020B0604020202020204" pitchFamily="34" charset="0"/>
                <a:ea typeface="SimSun" panose="02010600030101010101" pitchFamily="2" charset="-122"/>
                <a:cs typeface="Times New Roman" panose="02020603050405020304" pitchFamily="18" charset="0"/>
              </a:rPr>
              <a:t>, and Jean-Marc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Odobez</a:t>
            </a:r>
            <a:r>
              <a:rPr lang="en-US" sz="1400" i="1" kern="100" dirty="0">
                <a:latin typeface="Arial" panose="020B0604020202020204" pitchFamily="34" charset="0"/>
                <a:ea typeface="SimSun" panose="02010600030101010101" pitchFamily="2" charset="-122"/>
                <a:cs typeface="Times New Roman" panose="02020603050405020304" pitchFamily="18" charset="0"/>
              </a:rPr>
              <a:t> “Deep Dynamic Neural Networks for Multimodal Gesture Segmentation and Recognition.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tPAMI</a:t>
            </a:r>
            <a:r>
              <a:rPr lang="en-US" sz="1400" i="1" kern="100" dirty="0">
                <a:latin typeface="Arial" panose="020B0604020202020204" pitchFamily="34" charset="0"/>
                <a:ea typeface="SimSun" panose="02010600030101010101" pitchFamily="2" charset="-122"/>
                <a:cs typeface="Times New Roman" panose="02020603050405020304" pitchFamily="18" charset="0"/>
              </a:rPr>
              <a:t> 2016</a:t>
            </a:r>
            <a:endParaRPr lang="en-GB" sz="1400" i="1" kern="100" dirty="0">
              <a:latin typeface="Arial" panose="020B0604020202020204" pitchFamily="34" charset="0"/>
              <a:ea typeface="SimSun" panose="02010600030101010101" pitchFamily="2" charset="-122"/>
              <a:cs typeface="Times New Roman" panose="02020603050405020304" pitchFamily="18" charset="0"/>
            </a:endParaRPr>
          </a:p>
        </p:txBody>
      </p:sp>
      <p:sp>
        <p:nvSpPr>
          <p:cNvPr id="6" name="Rectangle 5"/>
          <p:cNvSpPr/>
          <p:nvPr/>
        </p:nvSpPr>
        <p:spPr>
          <a:xfrm>
            <a:off x="241004" y="5136339"/>
            <a:ext cx="11337851" cy="523220"/>
          </a:xfrm>
          <a:prstGeom prst="rect">
            <a:avLst/>
          </a:prstGeom>
        </p:spPr>
        <p:txBody>
          <a:bodyPr wrap="square">
            <a:spAutoFit/>
          </a:bodyPr>
          <a:lstStyle/>
          <a:p>
            <a:r>
              <a:rPr lang="en-US" sz="1400" i="1" kern="100" dirty="0">
                <a:latin typeface="Arial" panose="020B0604020202020204" pitchFamily="34" charset="0"/>
                <a:ea typeface="SimSun" panose="02010600030101010101" pitchFamily="2" charset="-122"/>
                <a:cs typeface="Times New Roman" panose="02020603050405020304" pitchFamily="18" charset="0"/>
              </a:rPr>
              <a:t>[</a:t>
            </a:r>
            <a:r>
              <a:rPr lang="en-US" altLang="zh-CN" sz="1400" i="1" kern="100" dirty="0">
                <a:latin typeface="Arial" panose="020B0604020202020204" pitchFamily="34" charset="0"/>
                <a:ea typeface="SimSun" panose="02010600030101010101" pitchFamily="2" charset="-122"/>
                <a:cs typeface="Times New Roman" panose="02020603050405020304" pitchFamily="18" charset="0"/>
              </a:rPr>
              <a:t>2</a:t>
            </a:r>
            <a:r>
              <a:rPr lang="en-US" sz="1400" i="1" kern="100" dirty="0">
                <a:latin typeface="Arial" panose="020B0604020202020204" pitchFamily="34" charset="0"/>
                <a:ea typeface="SimSun" panose="02010600030101010101" pitchFamily="2" charset="-122"/>
                <a:cs typeface="Times New Roman" panose="02020603050405020304" pitchFamily="18" charset="0"/>
              </a:rPr>
              <a:t>] A. Graves, M.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Liwicki</a:t>
            </a:r>
            <a:r>
              <a:rPr lang="en-US" sz="1400" i="1" kern="100" dirty="0">
                <a:latin typeface="Arial" panose="020B0604020202020204" pitchFamily="34" charset="0"/>
                <a:ea typeface="SimSun" panose="02010600030101010101" pitchFamily="2" charset="-122"/>
                <a:cs typeface="Times New Roman" panose="02020603050405020304" pitchFamily="18" charset="0"/>
              </a:rPr>
              <a:t>, S. Fernandez, R. Bertolami, H.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Bunke</a:t>
            </a:r>
            <a:r>
              <a:rPr lang="en-US" sz="1400" i="1" kern="100" dirty="0">
                <a:latin typeface="Arial" panose="020B0604020202020204" pitchFamily="34" charset="0"/>
                <a:ea typeface="SimSun" panose="02010600030101010101" pitchFamily="2" charset="-122"/>
                <a:cs typeface="Times New Roman" panose="02020603050405020304" pitchFamily="18" charset="0"/>
              </a:rPr>
              <a:t>, J. </a:t>
            </a:r>
            <a:r>
              <a:rPr lang="en-US" sz="1400" i="1" kern="100" dirty="0" err="1">
                <a:latin typeface="Arial" panose="020B0604020202020204" pitchFamily="34" charset="0"/>
                <a:ea typeface="SimSun" panose="02010600030101010101" pitchFamily="2" charset="-122"/>
                <a:cs typeface="Times New Roman" panose="02020603050405020304" pitchFamily="18" charset="0"/>
              </a:rPr>
              <a:t>Schmidhuber</a:t>
            </a:r>
            <a:r>
              <a:rPr lang="en-US" sz="1400" i="1" kern="100" dirty="0">
                <a:latin typeface="Arial" panose="020B0604020202020204" pitchFamily="34" charset="0"/>
                <a:ea typeface="SimSun" panose="02010600030101010101" pitchFamily="2" charset="-122"/>
                <a:cs typeface="Times New Roman" panose="02020603050405020304" pitchFamily="18" charset="0"/>
              </a:rPr>
              <a:t>. A Novel Connectionist System for Improved Unconstrained Handwriting Recognition</a:t>
            </a:r>
            <a:r>
              <a:rPr lang="zh-CN" altLang="en-US" sz="1400" i="1" kern="100" dirty="0">
                <a:latin typeface="Arial" panose="020B0604020202020204" pitchFamily="34" charset="0"/>
                <a:ea typeface="SimSun" panose="02010600030101010101" pitchFamily="2" charset="-122"/>
                <a:cs typeface="Times New Roman" panose="02020603050405020304" pitchFamily="18" charset="0"/>
              </a:rPr>
              <a:t>。 </a:t>
            </a:r>
            <a:r>
              <a:rPr lang="en-US" altLang="zh-CN" sz="1400" i="1" kern="100" dirty="0" err="1">
                <a:latin typeface="Arial" panose="020B0604020202020204" pitchFamily="34" charset="0"/>
                <a:ea typeface="SimSun" panose="02010600030101010101" pitchFamily="2" charset="-122"/>
                <a:cs typeface="Times New Roman" panose="02020603050405020304" pitchFamily="18" charset="0"/>
              </a:rPr>
              <a:t>tPAMI</a:t>
            </a:r>
            <a:r>
              <a:rPr lang="en-US" sz="1400" i="1" kern="100" dirty="0">
                <a:latin typeface="Arial" panose="020B0604020202020204" pitchFamily="34" charset="0"/>
                <a:ea typeface="SimSun" panose="02010600030101010101" pitchFamily="2" charset="-122"/>
                <a:cs typeface="Times New Roman" panose="02020603050405020304" pitchFamily="18" charset="0"/>
              </a:rPr>
              <a:t>, 2009</a:t>
            </a:r>
            <a:endParaRPr lang="en-GB" sz="1400" i="1" kern="100" dirty="0">
              <a:latin typeface="Arial" panose="020B0604020202020204" pitchFamily="34" charset="0"/>
              <a:ea typeface="SimSun"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3AA60384-CE4E-4C63-9DDD-5D528F704CB6}"/>
              </a:ext>
            </a:extLst>
          </p:cNvPr>
          <p:cNvPicPr>
            <a:picLocks noChangeAspect="1"/>
          </p:cNvPicPr>
          <p:nvPr>
            <p:custDataLst>
              <p:tags r:id="rId1"/>
            </p:custDataLst>
          </p:nvPr>
        </p:nvPicPr>
        <p:blipFill>
          <a:blip r:embed="rId3"/>
          <a:stretch>
            <a:fillRect/>
          </a:stretch>
        </p:blipFill>
        <p:spPr>
          <a:xfrm>
            <a:off x="1097280" y="2604992"/>
            <a:ext cx="8432038" cy="770892"/>
          </a:xfrm>
          <a:prstGeom prst="rect">
            <a:avLst/>
          </a:prstGeom>
        </p:spPr>
      </p:pic>
      <p:sp>
        <p:nvSpPr>
          <p:cNvPr id="8" name="Rectangle 6"/>
          <p:cNvSpPr/>
          <p:nvPr/>
        </p:nvSpPr>
        <p:spPr>
          <a:xfrm>
            <a:off x="2309770" y="2382273"/>
            <a:ext cx="1034715" cy="69783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12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1" nodeType="clickEffect">
                                  <p:stCondLst>
                                    <p:cond delay="0"/>
                                  </p:stCondLst>
                                  <p:childTnLst>
                                    <p:animClr clrSpc="rgb" dir="cw">
                                      <p:cBhvr override="childStyle">
                                        <p:cTn id="11" dur="250" autoRev="1" fill="remove"/>
                                        <p:tgtEl>
                                          <p:spTgt spid="8"/>
                                        </p:tgtEl>
                                        <p:attrNameLst>
                                          <p:attrName>style.color</p:attrName>
                                        </p:attrNameLst>
                                      </p:cBhvr>
                                      <p:to>
                                        <a:schemeClr val="bg1"/>
                                      </p:to>
                                    </p:animClr>
                                    <p:animClr clrSpc="rgb" dir="cw">
                                      <p:cBhvr>
                                        <p:cTn id="12" dur="250" autoRev="1" fill="remove"/>
                                        <p:tgtEl>
                                          <p:spTgt spid="8"/>
                                        </p:tgtEl>
                                        <p:attrNameLst>
                                          <p:attrName>fillcolor</p:attrName>
                                        </p:attrNameLst>
                                      </p:cBhvr>
                                      <p:to>
                                        <a:schemeClr val="bg1"/>
                                      </p:to>
                                    </p:animClr>
                                    <p:set>
                                      <p:cBhvr>
                                        <p:cTn id="13" dur="250" autoRev="1" fill="remove"/>
                                        <p:tgtEl>
                                          <p:spTgt spid="8"/>
                                        </p:tgtEl>
                                        <p:attrNameLst>
                                          <p:attrName>fill.type</p:attrName>
                                        </p:attrNameLst>
                                      </p:cBhvr>
                                      <p:to>
                                        <p:strVal val="solid"/>
                                      </p:to>
                                    </p:set>
                                    <p:set>
                                      <p:cBhvr>
                                        <p:cTn id="14" dur="250" autoRev="1" fill="remove"/>
                                        <p:tgtEl>
                                          <p:spTgt spid="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84" y="2185769"/>
            <a:ext cx="8947150" cy="2800612"/>
          </a:xfrm>
          <a:prstGeom prst="rect">
            <a:avLst/>
          </a:prstGeom>
        </p:spPr>
      </p:pic>
      <p:sp>
        <p:nvSpPr>
          <p:cNvPr id="5" name="Rectangle 4"/>
          <p:cNvSpPr/>
          <p:nvPr/>
        </p:nvSpPr>
        <p:spPr>
          <a:xfrm>
            <a:off x="1035950" y="2185769"/>
            <a:ext cx="1278272"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486572" y="2185769"/>
            <a:ext cx="1475828"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34750" y="2185769"/>
            <a:ext cx="1475828"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5782927" y="2185769"/>
            <a:ext cx="2514405"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8469680" y="2202702"/>
            <a:ext cx="1581153" cy="280061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035950" y="5576407"/>
            <a:ext cx="9014883" cy="646331"/>
          </a:xfrm>
          <a:prstGeom prst="rect">
            <a:avLst/>
          </a:prstGeom>
        </p:spPr>
        <p:txBody>
          <a:bodyPr wrap="square">
            <a:spAutoFit/>
          </a:bodyPr>
          <a:lstStyle/>
          <a:p>
            <a:r>
              <a:rPr lang="en-US" dirty="0"/>
              <a:t>Visualizing and Understanding Recurrent Networks, </a:t>
            </a:r>
          </a:p>
          <a:p>
            <a:r>
              <a:rPr lang="en-US" dirty="0"/>
              <a:t>Andrej </a:t>
            </a:r>
            <a:r>
              <a:rPr lang="en-US" dirty="0" err="1"/>
              <a:t>Karpathy</a:t>
            </a:r>
            <a:r>
              <a:rPr lang="en-US" dirty="0"/>
              <a:t>, Justin Johnson, Li </a:t>
            </a:r>
            <a:r>
              <a:rPr lang="en-US" dirty="0" err="1"/>
              <a:t>Fei-fei</a:t>
            </a:r>
            <a:r>
              <a:rPr lang="en-US" dirty="0"/>
              <a:t> ICLR2016 workshop</a:t>
            </a:r>
            <a:endParaRPr lang="en-GB" dirty="0"/>
          </a:p>
        </p:txBody>
      </p:sp>
      <p:sp>
        <p:nvSpPr>
          <p:cNvPr id="11" name="TextBox 10"/>
          <p:cNvSpPr txBox="1"/>
          <p:nvPr/>
        </p:nvSpPr>
        <p:spPr>
          <a:xfrm>
            <a:off x="431131" y="491263"/>
            <a:ext cx="7062537" cy="1323439"/>
          </a:xfrm>
          <a:prstGeom prst="rect">
            <a:avLst/>
          </a:prstGeom>
          <a:noFill/>
        </p:spPr>
        <p:txBody>
          <a:bodyPr wrap="square" rtlCol="0">
            <a:spAutoFit/>
          </a:bodyPr>
          <a:lstStyle/>
          <a:p>
            <a:r>
              <a:rPr lang="zh-CN" altLang="en-US" sz="4000" dirty="0"/>
              <a:t>多种神经网络：</a:t>
            </a:r>
            <a:endParaRPr lang="en-US" altLang="zh-CN" sz="4000" dirty="0"/>
          </a:p>
          <a:p>
            <a:r>
              <a:rPr lang="zh-CN" altLang="en-US" sz="4000" dirty="0"/>
              <a:t>时序神经网络的引入</a:t>
            </a:r>
            <a:endParaRPr lang="en-US" altLang="zh-CN" sz="4000" dirty="0"/>
          </a:p>
        </p:txBody>
      </p:sp>
    </p:spTree>
    <p:extLst>
      <p:ext uri="{BB962C8B-B14F-4D97-AF65-F5344CB8AC3E}">
        <p14:creationId xmlns:p14="http://schemas.microsoft.com/office/powerpoint/2010/main" val="17557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07335" cy="1400530"/>
          </a:xfrm>
        </p:spPr>
        <p:txBody>
          <a:bodyPr/>
          <a:lstStyle/>
          <a:p>
            <a:r>
              <a:rPr lang="en-US" altLang="zh-CN" b="1" dirty="0"/>
              <a:t>Convolutional Neural Networks</a:t>
            </a:r>
            <a:r>
              <a:rPr lang="zh-CN" altLang="en-US" b="1" dirty="0"/>
              <a:t>（</a:t>
            </a:r>
            <a:r>
              <a:rPr lang="fr-FR" b="1" dirty="0"/>
              <a:t>CNN</a:t>
            </a:r>
            <a:r>
              <a:rPr lang="zh-CN" altLang="en-US" b="1" dirty="0"/>
              <a:t>）</a:t>
            </a:r>
            <a:br>
              <a:rPr lang="en-GB" dirty="0"/>
            </a:br>
            <a:endParaRPr lang="en-GB" dirty="0"/>
          </a:p>
        </p:txBody>
      </p:sp>
      <p:pic>
        <p:nvPicPr>
          <p:cNvPr id="4" name="图片 3">
            <a:extLst>
              <a:ext uri="{FF2B5EF4-FFF2-40B4-BE49-F238E27FC236}">
                <a16:creationId xmlns:a16="http://schemas.microsoft.com/office/drawing/2014/main" id="{A4A2975A-8A9A-49AE-B0B1-2E241207E148}"/>
              </a:ext>
            </a:extLst>
          </p:cNvPr>
          <p:cNvPicPr>
            <a:picLocks noChangeAspect="1"/>
          </p:cNvPicPr>
          <p:nvPr>
            <p:custDataLst>
              <p:tags r:id="rId1"/>
            </p:custDataLst>
          </p:nvPr>
        </p:nvPicPr>
        <p:blipFill>
          <a:blip r:embed="rId4"/>
          <a:stretch>
            <a:fillRect/>
          </a:stretch>
        </p:blipFill>
        <p:spPr>
          <a:xfrm>
            <a:off x="1014952" y="1953681"/>
            <a:ext cx="8432038" cy="770892"/>
          </a:xfrm>
          <a:prstGeom prst="rect">
            <a:avLst/>
          </a:prstGeom>
        </p:spPr>
      </p:pic>
      <p:sp>
        <p:nvSpPr>
          <p:cNvPr id="7" name="Rectangle 6"/>
          <p:cNvSpPr/>
          <p:nvPr/>
        </p:nvSpPr>
        <p:spPr>
          <a:xfrm>
            <a:off x="2227652" y="1836900"/>
            <a:ext cx="1034715" cy="69783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40631" y="3873300"/>
            <a:ext cx="11490159" cy="2215991"/>
          </a:xfrm>
          <a:prstGeom prst="rect">
            <a:avLst/>
          </a:prstGeom>
        </p:spPr>
        <p:txBody>
          <a:bodyPr wrap="square">
            <a:spAutoFit/>
          </a:bodyPr>
          <a:lstStyle/>
          <a:p>
            <a:r>
              <a:rPr lang="en-US" sz="1400" dirty="0"/>
              <a:t>[1] L. Wang, W. Ouyang, X. Wang, and H. Lu.  “STCT: Sequentially training convolutional networks for visual tracking” . CVPR,2016.</a:t>
            </a:r>
          </a:p>
          <a:p>
            <a:endParaRPr lang="en-US" sz="1400" dirty="0"/>
          </a:p>
          <a:p>
            <a:r>
              <a:rPr lang="en-US" sz="1400" dirty="0"/>
              <a:t>[2] Qi, </a:t>
            </a:r>
            <a:r>
              <a:rPr lang="en-US" sz="1400" dirty="0" err="1"/>
              <a:t>Yuankai</a:t>
            </a:r>
            <a:r>
              <a:rPr lang="en-US" sz="1400" dirty="0"/>
              <a:t>, et al. "Hedged Deep Tracking."  CVPR. 2016.</a:t>
            </a:r>
          </a:p>
          <a:p>
            <a:endParaRPr lang="en-US" sz="1400" dirty="0"/>
          </a:p>
          <a:p>
            <a:r>
              <a:rPr lang="en-US" sz="1400" dirty="0"/>
              <a:t>[3] Hua, Yang, </a:t>
            </a:r>
            <a:r>
              <a:rPr lang="en-US" sz="1400" dirty="0" err="1"/>
              <a:t>KarteekAlahari</a:t>
            </a:r>
            <a:r>
              <a:rPr lang="en-US" sz="1400" dirty="0"/>
              <a:t>, and Cordelia </a:t>
            </a:r>
            <a:r>
              <a:rPr lang="en-US" sz="1400" dirty="0" err="1"/>
              <a:t>Schmid</a:t>
            </a:r>
            <a:r>
              <a:rPr lang="en-US" sz="1400" dirty="0"/>
              <a:t>. "Online object tracking with proposal selection."  ICCV 2015.</a:t>
            </a:r>
          </a:p>
          <a:p>
            <a:endParaRPr lang="en-US" sz="1400" dirty="0"/>
          </a:p>
          <a:p>
            <a:r>
              <a:rPr lang="en-US" sz="1400" dirty="0"/>
              <a:t>[4] Wang, </a:t>
            </a:r>
            <a:r>
              <a:rPr lang="en-US" sz="1400" dirty="0" err="1"/>
              <a:t>Lijun</a:t>
            </a:r>
            <a:r>
              <a:rPr lang="en-US" sz="1400" dirty="0"/>
              <a:t>, et al. "Visual tracking with fully convolutional networks.“ ICCV. 2015.</a:t>
            </a:r>
            <a:endParaRPr lang="en-GB" sz="1400" dirty="0"/>
          </a:p>
          <a:p>
            <a:r>
              <a:rPr lang="en-GB" sz="4000" dirty="0"/>
              <a:t>…</a:t>
            </a:r>
          </a:p>
        </p:txBody>
      </p:sp>
      <p:pic>
        <p:nvPicPr>
          <p:cNvPr id="10"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40631" y="2850518"/>
            <a:ext cx="7415048" cy="3693232"/>
          </a:xfrm>
        </p:spPr>
      </p:pic>
      <p:sp>
        <p:nvSpPr>
          <p:cNvPr id="11" name="Rectangle 10"/>
          <p:cNvSpPr/>
          <p:nvPr/>
        </p:nvSpPr>
        <p:spPr>
          <a:xfrm>
            <a:off x="706268" y="7718692"/>
            <a:ext cx="9404723" cy="369332"/>
          </a:xfrm>
          <a:prstGeom prst="rect">
            <a:avLst/>
          </a:prstGeom>
        </p:spPr>
        <p:txBody>
          <a:bodyPr wrap="square">
            <a:spAutoFit/>
          </a:bodyPr>
          <a:lstStyle/>
          <a:p>
            <a:r>
              <a:rPr lang="en-US" dirty="0"/>
              <a:t>[2] Qi, </a:t>
            </a:r>
            <a:r>
              <a:rPr lang="en-US" dirty="0" err="1"/>
              <a:t>Yuankai</a:t>
            </a:r>
            <a:r>
              <a:rPr lang="en-US" dirty="0"/>
              <a:t>, et al. "Hedged Deep Tracking."  CVPR. 2016.</a:t>
            </a:r>
          </a:p>
        </p:txBody>
      </p:sp>
      <p:sp>
        <p:nvSpPr>
          <p:cNvPr id="12" name="Rectangle 11"/>
          <p:cNvSpPr/>
          <p:nvPr/>
        </p:nvSpPr>
        <p:spPr>
          <a:xfrm>
            <a:off x="8041105" y="5670189"/>
            <a:ext cx="3557337" cy="646331"/>
          </a:xfrm>
          <a:prstGeom prst="rect">
            <a:avLst/>
          </a:prstGeom>
        </p:spPr>
        <p:txBody>
          <a:bodyPr wrap="square">
            <a:spAutoFit/>
          </a:bodyPr>
          <a:lstStyle/>
          <a:p>
            <a:r>
              <a:rPr lang="en-US" dirty="0"/>
              <a:t>Qi, </a:t>
            </a:r>
            <a:r>
              <a:rPr lang="en-US" dirty="0" err="1"/>
              <a:t>Yuankai</a:t>
            </a:r>
            <a:r>
              <a:rPr lang="en-US" dirty="0"/>
              <a:t>, et al. "Hedged Deep Tracking."  CVPR. 2016.</a:t>
            </a:r>
          </a:p>
        </p:txBody>
      </p:sp>
    </p:spTree>
    <p:extLst>
      <p:ext uri="{BB962C8B-B14F-4D97-AF65-F5344CB8AC3E}">
        <p14:creationId xmlns:p14="http://schemas.microsoft.com/office/powerpoint/2010/main" val="35898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1" nodeType="clickEffect">
                                  <p:stCondLst>
                                    <p:cond delay="0"/>
                                  </p:stCondLst>
                                  <p:childTnLst>
                                    <p:animClr clrSpc="rgb" dir="cw">
                                      <p:cBhvr override="childStyle">
                                        <p:cTn id="11" dur="250" autoRev="1" fill="remove"/>
                                        <p:tgtEl>
                                          <p:spTgt spid="7"/>
                                        </p:tgtEl>
                                        <p:attrNameLst>
                                          <p:attrName>style.color</p:attrName>
                                        </p:attrNameLst>
                                      </p:cBhvr>
                                      <p:to>
                                        <a:schemeClr val="bg1"/>
                                      </p:to>
                                    </p:animClr>
                                    <p:animClr clrSpc="rgb" dir="cw">
                                      <p:cBhvr>
                                        <p:cTn id="12" dur="250" autoRev="1" fill="remove"/>
                                        <p:tgtEl>
                                          <p:spTgt spid="7"/>
                                        </p:tgtEl>
                                        <p:attrNameLst>
                                          <p:attrName>fillcolor</p:attrName>
                                        </p:attrNameLst>
                                      </p:cBhvr>
                                      <p:to>
                                        <a:schemeClr val="bg1"/>
                                      </p:to>
                                    </p:animClr>
                                    <p:set>
                                      <p:cBhvr>
                                        <p:cTn id="13" dur="250" autoRev="1" fill="remove"/>
                                        <p:tgtEl>
                                          <p:spTgt spid="7"/>
                                        </p:tgtEl>
                                        <p:attrNameLst>
                                          <p:attrName>fill.type</p:attrName>
                                        </p:attrNameLst>
                                      </p:cBhvr>
                                      <p:to>
                                        <p:strVal val="solid"/>
                                      </p:to>
                                    </p:set>
                                    <p:set>
                                      <p:cBhvr>
                                        <p:cTn id="14" dur="250" autoRev="1" fill="remove"/>
                                        <p:tgtEl>
                                          <p:spTgt spid="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Recurrent Neural Networks (RNN)</a:t>
            </a:r>
            <a:endParaRPr lang="en-GB" dirty="0"/>
          </a:p>
        </p:txBody>
      </p:sp>
      <p:grpSp>
        <p:nvGrpSpPr>
          <p:cNvPr id="36" name="Group 35"/>
          <p:cNvGrpSpPr/>
          <p:nvPr/>
        </p:nvGrpSpPr>
        <p:grpSpPr>
          <a:xfrm>
            <a:off x="1456334" y="2198734"/>
            <a:ext cx="7377671" cy="3317214"/>
            <a:chOff x="1456334" y="2198734"/>
            <a:chExt cx="7377671" cy="3317214"/>
          </a:xfrm>
        </p:grpSpPr>
        <p:sp>
          <p:nvSpPr>
            <p:cNvPr id="6" name="Rectangle 56"/>
            <p:cNvSpPr/>
            <p:nvPr/>
          </p:nvSpPr>
          <p:spPr>
            <a:xfrm>
              <a:off x="3034232" y="3861442"/>
              <a:ext cx="1902939" cy="609603"/>
            </a:xfrm>
            <a:prstGeom prst="rect">
              <a:avLst/>
            </a:prstGeom>
            <a:solidFill>
              <a:srgbClr val="D0CECE"/>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000000"/>
                  </a:solidFill>
                  <a:uFillTx/>
                  <a:latin typeface="Adobe Devanagari" pitchFamily="18"/>
                  <a:cs typeface="Adobe Devanagari" pitchFamily="18"/>
                </a:rPr>
                <a:t>CNN</a:t>
              </a:r>
            </a:p>
          </p:txBody>
        </p:sp>
        <p:sp>
          <p:nvSpPr>
            <p:cNvPr id="7" name="Rectangle 57"/>
            <p:cNvSpPr/>
            <p:nvPr/>
          </p:nvSpPr>
          <p:spPr>
            <a:xfrm>
              <a:off x="3034232" y="3042770"/>
              <a:ext cx="1902939" cy="609603"/>
            </a:xfrm>
            <a:prstGeom prst="rect">
              <a:avLst/>
            </a:prstGeom>
            <a:solidFill>
              <a:srgbClr val="D0CECE"/>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a:solidFill>
                    <a:srgbClr val="000000"/>
                  </a:solidFill>
                  <a:uFillTx/>
                  <a:latin typeface="Adobe Devanagari" pitchFamily="18"/>
                  <a:cs typeface="Adobe Devanagari" pitchFamily="18"/>
                </a:rPr>
                <a:t>RNN</a:t>
              </a:r>
            </a:p>
          </p:txBody>
        </p:sp>
        <p:cxnSp>
          <p:nvCxnSpPr>
            <p:cNvPr id="8" name="Straight Arrow Connector 58"/>
            <p:cNvCxnSpPr>
              <a:stCxn id="6" idx="0"/>
              <a:endCxn id="7" idx="2"/>
            </p:cNvCxnSpPr>
            <p:nvPr/>
          </p:nvCxnSpPr>
          <p:spPr>
            <a:xfrm flipV="1">
              <a:off x="3985702" y="3652373"/>
              <a:ext cx="0" cy="209069"/>
            </a:xfrm>
            <a:prstGeom prst="straightConnector1">
              <a:avLst/>
            </a:prstGeom>
            <a:noFill/>
            <a:ln w="38103" cap="flat">
              <a:solidFill>
                <a:srgbClr val="000000"/>
              </a:solidFill>
              <a:prstDash val="solid"/>
              <a:miter/>
              <a:tailEnd type="arrow"/>
            </a:ln>
          </p:spPr>
        </p:cxnSp>
        <p:cxnSp>
          <p:nvCxnSpPr>
            <p:cNvPr id="9" name="Straight Arrow Connector 61"/>
            <p:cNvCxnSpPr/>
            <p:nvPr/>
          </p:nvCxnSpPr>
          <p:spPr>
            <a:xfrm>
              <a:off x="2500762" y="3344779"/>
              <a:ext cx="533470" cy="603"/>
            </a:xfrm>
            <a:prstGeom prst="straightConnector1">
              <a:avLst/>
            </a:prstGeom>
            <a:noFill/>
            <a:ln w="38103" cap="flat">
              <a:solidFill>
                <a:srgbClr val="000000"/>
              </a:solidFill>
              <a:prstDash val="solid"/>
              <a:miter/>
              <a:tailEnd type="arrow"/>
            </a:ln>
          </p:spPr>
        </p:cxnSp>
        <p:sp>
          <p:nvSpPr>
            <p:cNvPr id="10" name="Oval 78"/>
            <p:cNvSpPr/>
            <p:nvPr/>
          </p:nvSpPr>
          <p:spPr>
            <a:xfrm>
              <a:off x="3554781" y="4675688"/>
              <a:ext cx="889683" cy="8402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AFABAB"/>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pic>
          <p:nvPicPr>
            <p:cNvPr id="11" name="Picture 81"/>
            <p:cNvPicPr>
              <a:picLocks noChangeAspect="1"/>
            </p:cNvPicPr>
            <p:nvPr/>
          </p:nvPicPr>
          <p:blipFill>
            <a:blip r:embed="rId3"/>
            <a:stretch>
              <a:fillRect/>
            </a:stretch>
          </p:blipFill>
          <p:spPr>
            <a:xfrm>
              <a:off x="3767690" y="4852697"/>
              <a:ext cx="506550" cy="348660"/>
            </a:xfrm>
            <a:prstGeom prst="rect">
              <a:avLst/>
            </a:prstGeom>
            <a:noFill/>
            <a:ln cap="flat">
              <a:noFill/>
            </a:ln>
          </p:spPr>
        </p:pic>
        <p:cxnSp>
          <p:nvCxnSpPr>
            <p:cNvPr id="12" name="Straight Arrow Connector 82"/>
            <p:cNvCxnSpPr>
              <a:endCxn id="6" idx="2"/>
            </p:cNvCxnSpPr>
            <p:nvPr/>
          </p:nvCxnSpPr>
          <p:spPr>
            <a:xfrm flipH="1" flipV="1">
              <a:off x="3985702" y="4471036"/>
              <a:ext cx="10351" cy="204652"/>
            </a:xfrm>
            <a:prstGeom prst="straightConnector1">
              <a:avLst/>
            </a:prstGeom>
            <a:noFill/>
            <a:ln w="38103" cap="flat">
              <a:solidFill>
                <a:srgbClr val="000000"/>
              </a:solidFill>
              <a:prstDash val="solid"/>
              <a:miter/>
              <a:tailEnd type="arrow"/>
            </a:ln>
          </p:spPr>
        </p:cxnSp>
        <p:sp>
          <p:nvSpPr>
            <p:cNvPr id="13" name="Rectangle 83"/>
            <p:cNvSpPr/>
            <p:nvPr/>
          </p:nvSpPr>
          <p:spPr>
            <a:xfrm>
              <a:off x="2979020" y="2275077"/>
              <a:ext cx="483735" cy="465173"/>
            </a:xfrm>
            <a:prstGeom prst="rect">
              <a:avLst/>
            </a:prstGeom>
            <a:solidFill>
              <a:srgbClr val="00206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x</a:t>
              </a:r>
              <a:r>
                <a:rPr lang="en-US" sz="1800" b="0" i="0" u="none" strike="noStrike" kern="1200" cap="none" spc="0" baseline="30000">
                  <a:solidFill>
                    <a:srgbClr val="FFFFFF"/>
                  </a:solidFill>
                  <a:uFillTx/>
                  <a:latin typeface="Calibri"/>
                </a:rPr>
                <a:t>t</a:t>
              </a:r>
              <a:endParaRPr lang="en-GB" sz="1800" b="0" i="0" u="none" strike="noStrike" kern="1200" cap="none" spc="0" baseline="30000">
                <a:solidFill>
                  <a:srgbClr val="FFFFFF"/>
                </a:solidFill>
                <a:uFillTx/>
                <a:latin typeface="Calibri"/>
              </a:endParaRPr>
            </a:p>
          </p:txBody>
        </p:sp>
        <p:sp>
          <p:nvSpPr>
            <p:cNvPr id="14" name="Rectangle 84"/>
            <p:cNvSpPr/>
            <p:nvPr/>
          </p:nvSpPr>
          <p:spPr>
            <a:xfrm>
              <a:off x="3451198" y="2275077"/>
              <a:ext cx="483735" cy="465173"/>
            </a:xfrm>
            <a:prstGeom prst="rect">
              <a:avLst/>
            </a:prstGeom>
            <a:solidFill>
              <a:srgbClr val="0070C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y</a:t>
              </a:r>
              <a:r>
                <a:rPr lang="en-US" sz="1800" b="0" i="0" u="none" strike="noStrike" kern="1200" cap="none" spc="0" baseline="30000">
                  <a:solidFill>
                    <a:srgbClr val="FFFFFF"/>
                  </a:solidFill>
                  <a:uFillTx/>
                  <a:latin typeface="Calibri"/>
                </a:rPr>
                <a:t>t</a:t>
              </a:r>
              <a:endParaRPr lang="en-GB" sz="1800" b="0" i="0" u="none" strike="noStrike" kern="1200" cap="none" spc="0" baseline="30000">
                <a:solidFill>
                  <a:srgbClr val="FFFFFF"/>
                </a:solidFill>
                <a:uFillTx/>
                <a:latin typeface="Calibri"/>
              </a:endParaRPr>
            </a:p>
          </p:txBody>
        </p:sp>
        <p:sp>
          <p:nvSpPr>
            <p:cNvPr id="15" name="Rectangle 85"/>
            <p:cNvSpPr/>
            <p:nvPr/>
          </p:nvSpPr>
          <p:spPr>
            <a:xfrm>
              <a:off x="3947836" y="2275077"/>
              <a:ext cx="483735" cy="465173"/>
            </a:xfrm>
            <a:prstGeom prst="rect">
              <a:avLst/>
            </a:prstGeom>
            <a:solidFill>
              <a:srgbClr val="00B0F0"/>
            </a:solidFill>
            <a:ln w="12701" cap="flat">
              <a:solidFill>
                <a:srgbClr val="00B0F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alibri"/>
                </a:rPr>
                <a:t>w</a:t>
              </a:r>
              <a:r>
                <a:rPr lang="en-US" sz="1800" b="0" i="0" u="none" strike="noStrike" kern="1200" cap="none" spc="0" baseline="30000">
                  <a:solidFill>
                    <a:srgbClr val="FFFFFF"/>
                  </a:solidFill>
                  <a:uFillTx/>
                  <a:latin typeface="Calibri"/>
                </a:rPr>
                <a:t>t</a:t>
              </a:r>
              <a:endParaRPr lang="en-GB" sz="1800" b="0" i="0" u="none" strike="noStrike" kern="1200" cap="none" spc="0" baseline="30000">
                <a:solidFill>
                  <a:srgbClr val="FFFFFF"/>
                </a:solidFill>
                <a:uFillTx/>
                <a:latin typeface="Calibri"/>
              </a:endParaRPr>
            </a:p>
          </p:txBody>
        </p:sp>
        <p:sp>
          <p:nvSpPr>
            <p:cNvPr id="16" name="Rectangle 86"/>
            <p:cNvSpPr/>
            <p:nvPr/>
          </p:nvSpPr>
          <p:spPr>
            <a:xfrm>
              <a:off x="4444474" y="2275077"/>
              <a:ext cx="483735" cy="465173"/>
            </a:xfrm>
            <a:prstGeom prst="rect">
              <a:avLst/>
            </a:prstGeom>
            <a:solidFill>
              <a:srgbClr val="86DFFE"/>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h</a:t>
              </a:r>
              <a:r>
                <a:rPr lang="en-US" sz="1800" b="0" i="0" u="none" strike="noStrike" kern="1200" cap="none" spc="0" baseline="30000">
                  <a:solidFill>
                    <a:srgbClr val="FFFFFF"/>
                  </a:solidFill>
                  <a:uFillTx/>
                  <a:latin typeface="Calibri"/>
                </a:rPr>
                <a:t>t</a:t>
              </a:r>
              <a:endParaRPr lang="en-GB" sz="1800" b="0" i="0" u="none" strike="noStrike" kern="1200" cap="none" spc="0" baseline="30000">
                <a:solidFill>
                  <a:srgbClr val="FFFFFF"/>
                </a:solidFill>
                <a:uFillTx/>
                <a:latin typeface="Calibri"/>
              </a:endParaRPr>
            </a:p>
          </p:txBody>
        </p:sp>
        <p:sp>
          <p:nvSpPr>
            <p:cNvPr id="17" name="Rectangle 87"/>
            <p:cNvSpPr/>
            <p:nvPr/>
          </p:nvSpPr>
          <p:spPr>
            <a:xfrm>
              <a:off x="5545110" y="2275077"/>
              <a:ext cx="483735" cy="465173"/>
            </a:xfrm>
            <a:prstGeom prst="rect">
              <a:avLst/>
            </a:prstGeom>
            <a:solidFill>
              <a:srgbClr val="00206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FFFF"/>
                  </a:solidFill>
                  <a:uFillTx/>
                  <a:latin typeface="Calibri"/>
                </a:rPr>
                <a:t>x</a:t>
              </a:r>
              <a:r>
                <a:rPr lang="en-US" sz="1800" b="0" i="0" u="none" strike="noStrike" kern="1200" cap="none" spc="0" baseline="30000">
                  <a:solidFill>
                    <a:srgbClr val="FFFFFF"/>
                  </a:solidFill>
                  <a:uFillTx/>
                  <a:latin typeface="Calibri"/>
                </a:rPr>
                <a:t>t+1</a:t>
              </a:r>
              <a:endParaRPr lang="en-GB" sz="1800" b="0" i="0" u="none" strike="noStrike" kern="1200" cap="none" spc="0" baseline="30000">
                <a:solidFill>
                  <a:srgbClr val="FFFFFF"/>
                </a:solidFill>
                <a:uFillTx/>
                <a:latin typeface="Calibri"/>
              </a:endParaRPr>
            </a:p>
          </p:txBody>
        </p:sp>
        <p:sp>
          <p:nvSpPr>
            <p:cNvPr id="18" name="Rectangle 88"/>
            <p:cNvSpPr/>
            <p:nvPr/>
          </p:nvSpPr>
          <p:spPr>
            <a:xfrm>
              <a:off x="6017288" y="2275077"/>
              <a:ext cx="483735" cy="465173"/>
            </a:xfrm>
            <a:prstGeom prst="rect">
              <a:avLst/>
            </a:prstGeom>
            <a:solidFill>
              <a:srgbClr val="0070C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FFFF"/>
                  </a:solidFill>
                  <a:uFillTx/>
                  <a:latin typeface="Calibri"/>
                </a:rPr>
                <a:t>y</a:t>
              </a:r>
              <a:r>
                <a:rPr lang="en-US" sz="1800" b="0" i="0" u="none" strike="noStrike" kern="1200" cap="none" spc="0" baseline="30000">
                  <a:solidFill>
                    <a:srgbClr val="FFFFFF"/>
                  </a:solidFill>
                  <a:uFillTx/>
                  <a:latin typeface="Calibri"/>
                </a:rPr>
                <a:t>t+1</a:t>
              </a:r>
              <a:endParaRPr lang="en-GB" sz="1800" b="0" i="0" u="none" strike="noStrike" kern="1200" cap="none" spc="0" baseline="30000">
                <a:solidFill>
                  <a:srgbClr val="FFFFFF"/>
                </a:solidFill>
                <a:uFillTx/>
                <a:latin typeface="Calibri"/>
              </a:endParaRPr>
            </a:p>
          </p:txBody>
        </p:sp>
        <p:sp>
          <p:nvSpPr>
            <p:cNvPr id="19" name="Rectangle 89"/>
            <p:cNvSpPr/>
            <p:nvPr/>
          </p:nvSpPr>
          <p:spPr>
            <a:xfrm>
              <a:off x="6513917" y="2275077"/>
              <a:ext cx="496638" cy="465173"/>
            </a:xfrm>
            <a:prstGeom prst="rect">
              <a:avLst/>
            </a:prstGeom>
            <a:solidFill>
              <a:srgbClr val="00B0F0"/>
            </a:solidFill>
            <a:ln w="12701" cap="flat">
              <a:solidFill>
                <a:srgbClr val="00B0F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FFFFFF"/>
                  </a:solidFill>
                  <a:uFillTx/>
                  <a:latin typeface="Calibri"/>
                </a:rPr>
                <a:t>w</a:t>
              </a:r>
              <a:r>
                <a:rPr lang="en-US" sz="1800" b="0" i="0" u="none" strike="noStrike" kern="1200" cap="none" spc="0" baseline="30000">
                  <a:solidFill>
                    <a:srgbClr val="FFFFFF"/>
                  </a:solidFill>
                  <a:uFillTx/>
                  <a:latin typeface="Calibri"/>
                </a:rPr>
                <a:t>t+1</a:t>
              </a:r>
              <a:endParaRPr lang="en-GB" sz="1800" b="0" i="0" u="none" strike="noStrike" kern="1200" cap="none" spc="0" baseline="30000">
                <a:solidFill>
                  <a:srgbClr val="FFFFFF"/>
                </a:solidFill>
                <a:uFillTx/>
                <a:latin typeface="Calibri"/>
              </a:endParaRPr>
            </a:p>
          </p:txBody>
        </p:sp>
        <p:sp>
          <p:nvSpPr>
            <p:cNvPr id="20" name="Rectangle 90"/>
            <p:cNvSpPr/>
            <p:nvPr/>
          </p:nvSpPr>
          <p:spPr>
            <a:xfrm>
              <a:off x="7010555" y="2275077"/>
              <a:ext cx="483735" cy="465173"/>
            </a:xfrm>
            <a:prstGeom prst="rect">
              <a:avLst/>
            </a:prstGeom>
            <a:solidFill>
              <a:srgbClr val="86DFFE"/>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alibri"/>
                </a:rPr>
                <a:t>h</a:t>
              </a:r>
              <a:r>
                <a:rPr lang="en-US" sz="1800" b="0" i="0" u="none" strike="noStrike" kern="1200" cap="none" spc="0" baseline="30000">
                  <a:solidFill>
                    <a:srgbClr val="FFFFFF"/>
                  </a:solidFill>
                  <a:uFillTx/>
                  <a:latin typeface="Calibri"/>
                </a:rPr>
                <a:t>t+1</a:t>
              </a:r>
              <a:endParaRPr lang="en-GB" sz="1800" b="0" i="0" u="none" strike="noStrike" kern="1200" cap="none" spc="0" baseline="30000">
                <a:solidFill>
                  <a:srgbClr val="FFFFFF"/>
                </a:solidFill>
                <a:uFillTx/>
                <a:latin typeface="Calibri"/>
              </a:endParaRPr>
            </a:p>
          </p:txBody>
        </p:sp>
        <p:cxnSp>
          <p:nvCxnSpPr>
            <p:cNvPr id="21" name="Straight Arrow Connector 92"/>
            <p:cNvCxnSpPr/>
            <p:nvPr/>
          </p:nvCxnSpPr>
          <p:spPr>
            <a:xfrm>
              <a:off x="7482733" y="2476940"/>
              <a:ext cx="652616" cy="535116"/>
            </a:xfrm>
            <a:prstGeom prst="straightConnector1">
              <a:avLst/>
            </a:prstGeom>
            <a:noFill/>
            <a:ln w="38103" cap="flat">
              <a:solidFill>
                <a:srgbClr val="000000"/>
              </a:solidFill>
              <a:prstDash val="solid"/>
              <a:miter/>
              <a:tailEnd type="arrow"/>
            </a:ln>
          </p:spPr>
        </p:cxnSp>
        <p:sp>
          <p:nvSpPr>
            <p:cNvPr id="22" name="Rectangle 96"/>
            <p:cNvSpPr/>
            <p:nvPr/>
          </p:nvSpPr>
          <p:spPr>
            <a:xfrm>
              <a:off x="5596966" y="3857016"/>
              <a:ext cx="1902939" cy="609603"/>
            </a:xfrm>
            <a:prstGeom prst="rect">
              <a:avLst/>
            </a:prstGeom>
            <a:solidFill>
              <a:srgbClr val="D0CECE"/>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000000"/>
                  </a:solidFill>
                  <a:uFillTx/>
                  <a:latin typeface="Adobe Devanagari" pitchFamily="18"/>
                  <a:cs typeface="Adobe Devanagari" pitchFamily="18"/>
                </a:rPr>
                <a:t>CNN</a:t>
              </a:r>
            </a:p>
          </p:txBody>
        </p:sp>
        <p:sp>
          <p:nvSpPr>
            <p:cNvPr id="23" name="Rectangle 97"/>
            <p:cNvSpPr/>
            <p:nvPr/>
          </p:nvSpPr>
          <p:spPr>
            <a:xfrm>
              <a:off x="5580827" y="3026028"/>
              <a:ext cx="1902939" cy="609603"/>
            </a:xfrm>
            <a:prstGeom prst="rect">
              <a:avLst/>
            </a:prstGeom>
            <a:solidFill>
              <a:srgbClr val="D0CECE"/>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a:solidFill>
                    <a:srgbClr val="000000"/>
                  </a:solidFill>
                  <a:uFillTx/>
                  <a:latin typeface="Adobe Devanagari" pitchFamily="18"/>
                  <a:cs typeface="Adobe Devanagari" pitchFamily="18"/>
                </a:rPr>
                <a:t>RNN</a:t>
              </a:r>
            </a:p>
          </p:txBody>
        </p:sp>
        <p:cxnSp>
          <p:nvCxnSpPr>
            <p:cNvPr id="24" name="Straight Arrow Connector 98"/>
            <p:cNvCxnSpPr>
              <a:stCxn id="22" idx="0"/>
              <a:endCxn id="23" idx="2"/>
            </p:cNvCxnSpPr>
            <p:nvPr/>
          </p:nvCxnSpPr>
          <p:spPr>
            <a:xfrm flipH="1" flipV="1">
              <a:off x="6532297" y="3635631"/>
              <a:ext cx="16139" cy="221385"/>
            </a:xfrm>
            <a:prstGeom prst="straightConnector1">
              <a:avLst/>
            </a:prstGeom>
            <a:noFill/>
            <a:ln w="38103" cap="flat">
              <a:solidFill>
                <a:srgbClr val="000000"/>
              </a:solidFill>
              <a:prstDash val="solid"/>
              <a:miter/>
              <a:tailEnd type="arrow"/>
            </a:ln>
          </p:spPr>
        </p:cxnSp>
        <p:sp>
          <p:nvSpPr>
            <p:cNvPr id="25" name="Oval 99"/>
            <p:cNvSpPr/>
            <p:nvPr/>
          </p:nvSpPr>
          <p:spPr>
            <a:xfrm>
              <a:off x="6101376" y="4658936"/>
              <a:ext cx="909178" cy="8570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AFABAB"/>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pic>
          <p:nvPicPr>
            <p:cNvPr id="26" name="Picture 119"/>
            <p:cNvPicPr>
              <a:picLocks noChangeAspect="1"/>
            </p:cNvPicPr>
            <p:nvPr/>
          </p:nvPicPr>
          <p:blipFill>
            <a:blip r:embed="rId4"/>
            <a:stretch>
              <a:fillRect/>
            </a:stretch>
          </p:blipFill>
          <p:spPr>
            <a:xfrm>
              <a:off x="6134633" y="4911694"/>
              <a:ext cx="895755" cy="350096"/>
            </a:xfrm>
            <a:prstGeom prst="rect">
              <a:avLst/>
            </a:prstGeom>
            <a:noFill/>
            <a:ln cap="flat">
              <a:noFill/>
            </a:ln>
          </p:spPr>
        </p:pic>
        <p:cxnSp>
          <p:nvCxnSpPr>
            <p:cNvPr id="27" name="Straight Arrow Connector 101"/>
            <p:cNvCxnSpPr>
              <a:endCxn id="22" idx="2"/>
            </p:cNvCxnSpPr>
            <p:nvPr/>
          </p:nvCxnSpPr>
          <p:spPr>
            <a:xfrm flipV="1">
              <a:off x="6542647" y="4466619"/>
              <a:ext cx="5789" cy="192317"/>
            </a:xfrm>
            <a:prstGeom prst="straightConnector1">
              <a:avLst/>
            </a:prstGeom>
            <a:noFill/>
            <a:ln w="38103" cap="flat">
              <a:solidFill>
                <a:srgbClr val="000000"/>
              </a:solidFill>
              <a:prstDash val="solid"/>
              <a:miter/>
              <a:tailEnd type="arrow"/>
            </a:ln>
          </p:spPr>
        </p:cxnSp>
        <p:cxnSp>
          <p:nvCxnSpPr>
            <p:cNvPr id="28" name="Straight Arrow Connector 103"/>
            <p:cNvCxnSpPr>
              <a:stCxn id="7" idx="3"/>
              <a:endCxn id="23" idx="1"/>
            </p:cNvCxnSpPr>
            <p:nvPr/>
          </p:nvCxnSpPr>
          <p:spPr>
            <a:xfrm flipV="1">
              <a:off x="4937171" y="3330830"/>
              <a:ext cx="643656" cy="16742"/>
            </a:xfrm>
            <a:prstGeom prst="straightConnector1">
              <a:avLst/>
            </a:prstGeom>
            <a:noFill/>
            <a:ln w="38103" cap="flat">
              <a:solidFill>
                <a:srgbClr val="000000"/>
              </a:solidFill>
              <a:prstDash val="solid"/>
              <a:miter/>
              <a:tailEnd type="arrow"/>
            </a:ln>
          </p:spPr>
        </p:cxnSp>
        <p:cxnSp>
          <p:nvCxnSpPr>
            <p:cNvPr id="29" name="Straight Arrow Connector 107"/>
            <p:cNvCxnSpPr/>
            <p:nvPr/>
          </p:nvCxnSpPr>
          <p:spPr>
            <a:xfrm flipV="1">
              <a:off x="6498006" y="2740241"/>
              <a:ext cx="3018" cy="285787"/>
            </a:xfrm>
            <a:prstGeom prst="straightConnector1">
              <a:avLst/>
            </a:prstGeom>
            <a:noFill/>
            <a:ln w="38103" cap="flat">
              <a:solidFill>
                <a:srgbClr val="000000"/>
              </a:solidFill>
              <a:prstDash val="solid"/>
              <a:miter/>
              <a:tailEnd type="arrow"/>
            </a:ln>
          </p:spPr>
        </p:cxnSp>
        <p:cxnSp>
          <p:nvCxnSpPr>
            <p:cNvPr id="30" name="Straight Arrow Connector 109"/>
            <p:cNvCxnSpPr/>
            <p:nvPr/>
          </p:nvCxnSpPr>
          <p:spPr>
            <a:xfrm>
              <a:off x="7483766" y="3330825"/>
              <a:ext cx="533470" cy="603"/>
            </a:xfrm>
            <a:prstGeom prst="straightConnector1">
              <a:avLst/>
            </a:prstGeom>
            <a:noFill/>
            <a:ln w="38103" cap="flat">
              <a:solidFill>
                <a:srgbClr val="000000"/>
              </a:solidFill>
              <a:prstDash val="solid"/>
              <a:miter/>
              <a:tailEnd type="arrow"/>
            </a:ln>
          </p:spPr>
        </p:cxnSp>
        <p:sp>
          <p:nvSpPr>
            <p:cNvPr id="31" name="TextBox 110"/>
            <p:cNvSpPr txBox="1"/>
            <p:nvPr/>
          </p:nvSpPr>
          <p:spPr>
            <a:xfrm>
              <a:off x="1456334" y="2198734"/>
              <a:ext cx="866128" cy="156965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600" b="0" i="0" u="none" strike="noStrike" kern="1200" cap="none" spc="0" baseline="0" dirty="0">
                  <a:solidFill>
                    <a:srgbClr val="000000"/>
                  </a:solidFill>
                  <a:uFillTx/>
                  <a:latin typeface="Calibri"/>
                </a:rPr>
                <a:t>…</a:t>
              </a:r>
              <a:endParaRPr lang="en-GB" sz="9600" b="0" i="0" u="none" strike="noStrike" kern="1200" cap="none" spc="0" baseline="0" dirty="0">
                <a:solidFill>
                  <a:srgbClr val="000000"/>
                </a:solidFill>
                <a:uFillTx/>
                <a:latin typeface="Calibri"/>
              </a:endParaRPr>
            </a:p>
          </p:txBody>
        </p:sp>
        <p:sp>
          <p:nvSpPr>
            <p:cNvPr id="32" name="TextBox 111"/>
            <p:cNvSpPr txBox="1"/>
            <p:nvPr/>
          </p:nvSpPr>
          <p:spPr>
            <a:xfrm>
              <a:off x="7967877" y="2241198"/>
              <a:ext cx="866128" cy="156965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600" b="0" i="0" u="none" strike="noStrike" kern="1200" cap="none" spc="0" baseline="0">
                  <a:solidFill>
                    <a:srgbClr val="000000"/>
                  </a:solidFill>
                  <a:uFillTx/>
                  <a:latin typeface="Calibri"/>
                </a:rPr>
                <a:t>…</a:t>
              </a:r>
              <a:endParaRPr lang="en-GB" sz="9600" b="0" i="0" u="none" strike="noStrike" kern="1200" cap="none" spc="0" baseline="0">
                <a:solidFill>
                  <a:srgbClr val="000000"/>
                </a:solidFill>
                <a:uFillTx/>
                <a:latin typeface="Calibri"/>
              </a:endParaRPr>
            </a:p>
          </p:txBody>
        </p:sp>
        <p:cxnSp>
          <p:nvCxnSpPr>
            <p:cNvPr id="33" name="Straight Arrow Connector 116"/>
            <p:cNvCxnSpPr/>
            <p:nvPr/>
          </p:nvCxnSpPr>
          <p:spPr>
            <a:xfrm flipV="1">
              <a:off x="3997708" y="2740241"/>
              <a:ext cx="3017" cy="285787"/>
            </a:xfrm>
            <a:prstGeom prst="straightConnector1">
              <a:avLst/>
            </a:prstGeom>
            <a:noFill/>
            <a:ln w="38103" cap="flat">
              <a:solidFill>
                <a:srgbClr val="000000"/>
              </a:solidFill>
              <a:prstDash val="solid"/>
              <a:miter/>
              <a:tailEnd type="arrow"/>
            </a:ln>
          </p:spPr>
        </p:cxnSp>
        <p:cxnSp>
          <p:nvCxnSpPr>
            <p:cNvPr id="34" name="Straight Arrow Connector 120"/>
            <p:cNvCxnSpPr/>
            <p:nvPr/>
          </p:nvCxnSpPr>
          <p:spPr>
            <a:xfrm>
              <a:off x="4928210" y="2507664"/>
              <a:ext cx="652617" cy="535106"/>
            </a:xfrm>
            <a:prstGeom prst="straightConnector1">
              <a:avLst/>
            </a:prstGeom>
            <a:noFill/>
            <a:ln w="38103" cap="flat">
              <a:solidFill>
                <a:srgbClr val="000000"/>
              </a:solidFill>
              <a:prstDash val="solid"/>
              <a:miter/>
              <a:tailEnd type="arrow"/>
            </a:ln>
          </p:spPr>
        </p:cxnSp>
        <p:cxnSp>
          <p:nvCxnSpPr>
            <p:cNvPr id="35" name="Straight Arrow Connector 121"/>
            <p:cNvCxnSpPr/>
            <p:nvPr/>
          </p:nvCxnSpPr>
          <p:spPr>
            <a:xfrm>
              <a:off x="2392360" y="2499288"/>
              <a:ext cx="652625" cy="535116"/>
            </a:xfrm>
            <a:prstGeom prst="straightConnector1">
              <a:avLst/>
            </a:prstGeom>
            <a:noFill/>
            <a:ln w="38103" cap="flat">
              <a:solidFill>
                <a:srgbClr val="000000"/>
              </a:solidFill>
              <a:prstDash val="solid"/>
              <a:miter/>
              <a:tailEnd type="arrow"/>
            </a:ln>
          </p:spPr>
        </p:cxnSp>
      </p:grpSp>
    </p:spTree>
    <p:extLst>
      <p:ext uri="{BB962C8B-B14F-4D97-AF65-F5344CB8AC3E}">
        <p14:creationId xmlns:p14="http://schemas.microsoft.com/office/powerpoint/2010/main" val="470811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2D12F-C276-45B6-A78A-6C5FC7B7D08A}"/>
              </a:ext>
            </a:extLst>
          </p:cNvPr>
          <p:cNvSpPr>
            <a:spLocks noGrp="1"/>
          </p:cNvSpPr>
          <p:nvPr>
            <p:ph type="title"/>
          </p:nvPr>
        </p:nvSpPr>
        <p:spPr/>
        <p:txBody>
          <a:bodyPr/>
          <a:lstStyle/>
          <a:p>
            <a:r>
              <a:rPr lang="en-US" altLang="zh-CN" dirty="0"/>
              <a:t>Assignment</a:t>
            </a:r>
            <a:endParaRPr lang="zh-CN" altLang="en-US" dirty="0"/>
          </a:p>
        </p:txBody>
      </p:sp>
      <p:sp>
        <p:nvSpPr>
          <p:cNvPr id="3" name="内容占位符 2">
            <a:extLst>
              <a:ext uri="{FF2B5EF4-FFF2-40B4-BE49-F238E27FC236}">
                <a16:creationId xmlns:a16="http://schemas.microsoft.com/office/drawing/2014/main" id="{EFA90529-7C0E-4A7F-9664-49088193879C}"/>
              </a:ext>
            </a:extLst>
          </p:cNvPr>
          <p:cNvSpPr>
            <a:spLocks noGrp="1"/>
          </p:cNvSpPr>
          <p:nvPr>
            <p:ph idx="1"/>
          </p:nvPr>
        </p:nvSpPr>
        <p:spPr/>
        <p:txBody>
          <a:bodyPr>
            <a:normAutofit fontScale="70000" lnSpcReduction="20000"/>
          </a:bodyPr>
          <a:lstStyle/>
          <a:p>
            <a:pPr marL="457200" indent="-457200">
              <a:buFont typeface="+mj-lt"/>
              <a:buAutoNum type="arabicPeriod"/>
            </a:pPr>
            <a:r>
              <a:rPr lang="en-US" altLang="zh-CN" sz="3200" dirty="0"/>
              <a:t>Use webcam to take of a video of yourself.</a:t>
            </a:r>
          </a:p>
          <a:p>
            <a:pPr marL="457200" indent="-457200">
              <a:buFont typeface="+mj-lt"/>
              <a:buAutoNum type="arabicPeriod"/>
            </a:pPr>
            <a:endParaRPr lang="en-US" altLang="zh-CN" sz="3200" dirty="0"/>
          </a:p>
          <a:p>
            <a:pPr marL="457200" indent="-457200">
              <a:buFont typeface="+mj-lt"/>
              <a:buAutoNum type="arabicPeriod"/>
            </a:pPr>
            <a:r>
              <a:rPr lang="en-US" altLang="zh-CN" sz="3200" dirty="0"/>
              <a:t>Face detection + tracking pipeline for the video stream and upload 3 consecutive frames.  And name them </a:t>
            </a:r>
            <a:r>
              <a:rPr lang="en-US" altLang="zh-CN" sz="4000" dirty="0"/>
              <a:t>as </a:t>
            </a:r>
            <a:r>
              <a:rPr lang="en-US" altLang="zh-CN" sz="3200" dirty="0"/>
              <a:t>“</a:t>
            </a:r>
            <a:r>
              <a:rPr lang="en-US" altLang="zh-CN" sz="3200" b="1" i="1" dirty="0"/>
              <a:t>your_name.py” </a:t>
            </a:r>
            <a:endParaRPr lang="en-US" altLang="zh-CN" sz="3200" dirty="0"/>
          </a:p>
          <a:p>
            <a:pPr marL="457200" indent="-457200">
              <a:buFont typeface="+mj-lt"/>
              <a:buAutoNum type="arabicPeriod"/>
            </a:pPr>
            <a:endParaRPr lang="en-US" altLang="zh-CN" sz="3200" dirty="0"/>
          </a:p>
          <a:p>
            <a:pPr marL="457200" indent="-457200">
              <a:buFont typeface="+mj-lt"/>
              <a:buAutoNum type="arabicPeriod"/>
            </a:pPr>
            <a:r>
              <a:rPr lang="en-US" altLang="zh-CN" sz="3200" dirty="0"/>
              <a:t>Create a subfolder and name the subfolder under </a:t>
            </a:r>
            <a:r>
              <a:rPr lang="en-US" altLang="zh-CN" sz="2600" b="1" i="1" dirty="0" err="1"/>
              <a:t>AI_Precourse</a:t>
            </a:r>
            <a:r>
              <a:rPr lang="en-US" altLang="zh-CN" sz="2600" b="1" i="1" dirty="0"/>
              <a:t>\Week5_Tracking\</a:t>
            </a:r>
            <a:r>
              <a:rPr lang="en-US" altLang="zh-CN" sz="2600" b="1" i="1" dirty="0" err="1"/>
              <a:t>You_Name</a:t>
            </a:r>
            <a:r>
              <a:rPr lang="en-US" altLang="zh-CN" sz="2600" b="1" i="1" dirty="0"/>
              <a:t>, </a:t>
            </a:r>
            <a:r>
              <a:rPr lang="en-US" altLang="zh-CN" sz="3200" dirty="0"/>
              <a:t>put the 3 frames into your name subfolder.</a:t>
            </a:r>
          </a:p>
          <a:p>
            <a:pPr marL="457200" indent="-457200">
              <a:buFont typeface="+mj-lt"/>
              <a:buAutoNum type="arabicPeriod"/>
            </a:pPr>
            <a:endParaRPr lang="en-US" altLang="zh-CN" sz="3200" dirty="0"/>
          </a:p>
          <a:p>
            <a:pPr marL="457200" indent="-457200">
              <a:buFont typeface="+mj-lt"/>
              <a:buAutoNum type="arabicPeriod"/>
            </a:pPr>
            <a:r>
              <a:rPr lang="en-GB" altLang="zh-CN" sz="3200" dirty="0"/>
              <a:t>Push the new change to your “origin” repo and create a pull request so that </a:t>
            </a:r>
            <a:r>
              <a:rPr lang="en-US" altLang="zh-CN" sz="3200" dirty="0"/>
              <a:t>you change will be seen by the “upstream”</a:t>
            </a:r>
          </a:p>
        </p:txBody>
      </p:sp>
      <p:sp>
        <p:nvSpPr>
          <p:cNvPr id="4" name="AutoShape 2" descr="Face Detection">
            <a:extLst>
              <a:ext uri="{FF2B5EF4-FFF2-40B4-BE49-F238E27FC236}">
                <a16:creationId xmlns:a16="http://schemas.microsoft.com/office/drawing/2014/main" id="{69AC6CCB-1BFE-4D86-9375-1149549151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437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DCF8C-57F0-4592-880F-4B3C5A9BD9B7}"/>
              </a:ext>
            </a:extLst>
          </p:cNvPr>
          <p:cNvSpPr>
            <a:spLocks noGrp="1"/>
          </p:cNvSpPr>
          <p:nvPr>
            <p:ph type="title"/>
          </p:nvPr>
        </p:nvSpPr>
        <p:spPr/>
        <p:txBody>
          <a:bodyPr/>
          <a:lstStyle/>
          <a:p>
            <a:r>
              <a:rPr lang="en-GB" altLang="zh-CN" dirty="0"/>
              <a:t>Viola–Jones object detection framework</a:t>
            </a:r>
            <a:endParaRPr lang="zh-CN" altLang="en-US" dirty="0"/>
          </a:p>
        </p:txBody>
      </p:sp>
      <p:sp>
        <p:nvSpPr>
          <p:cNvPr id="3" name="文本占位符 2">
            <a:extLst>
              <a:ext uri="{FF2B5EF4-FFF2-40B4-BE49-F238E27FC236}">
                <a16:creationId xmlns:a16="http://schemas.microsoft.com/office/drawing/2014/main" id="{817261AB-0DEE-4519-AAB4-A33C81938A2F}"/>
              </a:ext>
            </a:extLst>
          </p:cNvPr>
          <p:cNvSpPr>
            <a:spLocks noGrp="1"/>
          </p:cNvSpPr>
          <p:nvPr>
            <p:ph type="body" idx="1"/>
          </p:nvPr>
        </p:nvSpPr>
        <p:spPr/>
        <p:txBody>
          <a:bodyPr/>
          <a:lstStyle/>
          <a:p>
            <a:r>
              <a:rPr lang="en-GB" altLang="zh-CN" dirty="0">
                <a:hlinkClick r:id="rId2"/>
              </a:rPr>
              <a:t>https://en.wikipedia.org/wiki/Viola–</a:t>
            </a:r>
            <a:r>
              <a:rPr lang="en-GB" altLang="zh-CN" dirty="0" err="1">
                <a:hlinkClick r:id="rId2"/>
              </a:rPr>
              <a:t>Jones_object_detection_framework</a:t>
            </a:r>
            <a:endParaRPr lang="zh-CN" altLang="en-US" dirty="0"/>
          </a:p>
        </p:txBody>
      </p:sp>
    </p:spTree>
    <p:extLst>
      <p:ext uri="{BB962C8B-B14F-4D97-AF65-F5344CB8AC3E}">
        <p14:creationId xmlns:p14="http://schemas.microsoft.com/office/powerpoint/2010/main" val="70007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F7407-C45B-4993-955D-1E2AC05139BC}"/>
              </a:ext>
            </a:extLst>
          </p:cNvPr>
          <p:cNvSpPr>
            <a:spLocks noGrp="1"/>
          </p:cNvSpPr>
          <p:nvPr>
            <p:ph type="title"/>
          </p:nvPr>
        </p:nvSpPr>
        <p:spPr/>
        <p:txBody>
          <a:bodyPr/>
          <a:lstStyle/>
          <a:p>
            <a:r>
              <a:rPr lang="en-GB" altLang="zh-CN" dirty="0"/>
              <a:t>The algorithm has four stages:</a:t>
            </a:r>
            <a:endParaRPr lang="zh-CN" altLang="en-US" dirty="0"/>
          </a:p>
        </p:txBody>
      </p:sp>
      <p:sp>
        <p:nvSpPr>
          <p:cNvPr id="3" name="矩形 2">
            <a:extLst>
              <a:ext uri="{FF2B5EF4-FFF2-40B4-BE49-F238E27FC236}">
                <a16:creationId xmlns:a16="http://schemas.microsoft.com/office/drawing/2014/main" id="{D5D5BB5F-B53C-4F09-840E-D22609B78C2D}"/>
              </a:ext>
            </a:extLst>
          </p:cNvPr>
          <p:cNvSpPr/>
          <p:nvPr/>
        </p:nvSpPr>
        <p:spPr>
          <a:xfrm>
            <a:off x="1289538" y="2116658"/>
            <a:ext cx="8021516" cy="3970318"/>
          </a:xfrm>
          <a:prstGeom prst="rect">
            <a:avLst/>
          </a:prstGeom>
        </p:spPr>
        <p:txBody>
          <a:bodyPr wrap="square">
            <a:spAutoFit/>
          </a:bodyPr>
          <a:lstStyle/>
          <a:p>
            <a:pPr>
              <a:buFont typeface="+mj-lt"/>
              <a:buAutoNum type="arabicPeriod"/>
            </a:pPr>
            <a:r>
              <a:rPr lang="en-GB" altLang="zh-CN" sz="3600" dirty="0" err="1">
                <a:solidFill>
                  <a:srgbClr val="222222"/>
                </a:solidFill>
                <a:latin typeface="Arial" panose="020B0604020202020204" pitchFamily="34" charset="0"/>
              </a:rPr>
              <a:t>Haar</a:t>
            </a:r>
            <a:r>
              <a:rPr lang="en-GB" altLang="zh-CN" sz="3600" dirty="0">
                <a:solidFill>
                  <a:srgbClr val="222222"/>
                </a:solidFill>
                <a:latin typeface="Arial" panose="020B0604020202020204" pitchFamily="34" charset="0"/>
              </a:rPr>
              <a:t> Feature Selection</a:t>
            </a:r>
          </a:p>
          <a:p>
            <a:pPr>
              <a:buFont typeface="+mj-lt"/>
              <a:buAutoNum type="arabicPeriod"/>
            </a:pPr>
            <a:endParaRPr lang="en-GB" altLang="zh-CN" sz="3600" dirty="0">
              <a:solidFill>
                <a:srgbClr val="222222"/>
              </a:solidFill>
              <a:latin typeface="Arial" panose="020B0604020202020204" pitchFamily="34" charset="0"/>
            </a:endParaRPr>
          </a:p>
          <a:p>
            <a:pPr>
              <a:buFont typeface="+mj-lt"/>
              <a:buAutoNum type="arabicPeriod"/>
            </a:pPr>
            <a:r>
              <a:rPr lang="en-GB" altLang="zh-CN" sz="3600" dirty="0">
                <a:solidFill>
                  <a:srgbClr val="222222"/>
                </a:solidFill>
                <a:latin typeface="Arial" panose="020B0604020202020204" pitchFamily="34" charset="0"/>
              </a:rPr>
              <a:t>Creating an Integral Image</a:t>
            </a:r>
          </a:p>
          <a:p>
            <a:pPr>
              <a:buFont typeface="+mj-lt"/>
              <a:buAutoNum type="arabicPeriod"/>
            </a:pPr>
            <a:endParaRPr lang="en-GB" altLang="zh-CN" sz="3600" dirty="0">
              <a:solidFill>
                <a:srgbClr val="222222"/>
              </a:solidFill>
              <a:latin typeface="Arial" panose="020B0604020202020204" pitchFamily="34" charset="0"/>
            </a:endParaRPr>
          </a:p>
          <a:p>
            <a:pPr>
              <a:buFont typeface="+mj-lt"/>
              <a:buAutoNum type="arabicPeriod"/>
            </a:pPr>
            <a:r>
              <a:rPr lang="en-GB" altLang="zh-CN" sz="3600" dirty="0" err="1">
                <a:solidFill>
                  <a:srgbClr val="222222"/>
                </a:solidFill>
                <a:latin typeface="Arial" panose="020B0604020202020204" pitchFamily="34" charset="0"/>
              </a:rPr>
              <a:t>Adaboost</a:t>
            </a:r>
            <a:r>
              <a:rPr lang="en-GB" altLang="zh-CN" sz="3600" dirty="0">
                <a:solidFill>
                  <a:srgbClr val="222222"/>
                </a:solidFill>
                <a:latin typeface="Arial" panose="020B0604020202020204" pitchFamily="34" charset="0"/>
              </a:rPr>
              <a:t> Training</a:t>
            </a:r>
          </a:p>
          <a:p>
            <a:pPr>
              <a:buFont typeface="+mj-lt"/>
              <a:buAutoNum type="arabicPeriod"/>
            </a:pPr>
            <a:endParaRPr lang="en-GB" altLang="zh-CN" sz="3600" dirty="0">
              <a:solidFill>
                <a:srgbClr val="222222"/>
              </a:solidFill>
              <a:latin typeface="Arial" panose="020B0604020202020204" pitchFamily="34" charset="0"/>
            </a:endParaRPr>
          </a:p>
          <a:p>
            <a:pPr>
              <a:buFont typeface="+mj-lt"/>
              <a:buAutoNum type="arabicPeriod"/>
            </a:pPr>
            <a:r>
              <a:rPr lang="en-GB" altLang="zh-CN" sz="3600" dirty="0">
                <a:solidFill>
                  <a:srgbClr val="222222"/>
                </a:solidFill>
                <a:latin typeface="Arial" panose="020B0604020202020204" pitchFamily="34" charset="0"/>
              </a:rPr>
              <a:t>Cascading Classifiers</a:t>
            </a:r>
            <a:endParaRPr lang="en-GB" altLang="zh-CN" sz="36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426845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42D2E-14C2-4B11-A202-82D3CC60FC4D}"/>
              </a:ext>
            </a:extLst>
          </p:cNvPr>
          <p:cNvSpPr>
            <a:spLocks noGrp="1"/>
          </p:cNvSpPr>
          <p:nvPr>
            <p:ph type="title"/>
          </p:nvPr>
        </p:nvSpPr>
        <p:spPr/>
        <p:txBody>
          <a:bodyPr/>
          <a:lstStyle/>
          <a:p>
            <a:r>
              <a:rPr lang="en-GB" altLang="zh-CN" dirty="0" err="1"/>
              <a:t>Haar</a:t>
            </a:r>
            <a:r>
              <a:rPr lang="en-GB" altLang="zh-CN" dirty="0"/>
              <a:t> Feature Selection</a:t>
            </a:r>
            <a:endParaRPr lang="zh-CN" altLang="en-US" dirty="0"/>
          </a:p>
        </p:txBody>
      </p:sp>
      <p:pic>
        <p:nvPicPr>
          <p:cNvPr id="1026" name="Picture 2" descr="https://upload.wikimedia.org/wikipedia/commons/2/2f/Prm_VJ_fig1_featureTypesWithAlpha.png">
            <a:extLst>
              <a:ext uri="{FF2B5EF4-FFF2-40B4-BE49-F238E27FC236}">
                <a16:creationId xmlns:a16="http://schemas.microsoft.com/office/drawing/2014/main" id="{1D2DB51C-FE9A-4C09-A831-5BD6862A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58" y="1932630"/>
            <a:ext cx="3884735" cy="38847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8/8a/Haar_Feature_that_looks_similar_to_the_bridge_of_the_nose_is_applied_onto_the_face.jpg/220px-Haar_Feature_that_looks_similar_to_the_bridge_of_the_nose_is_applied_onto_the_face.jpg">
            <a:extLst>
              <a:ext uri="{FF2B5EF4-FFF2-40B4-BE49-F238E27FC236}">
                <a16:creationId xmlns:a16="http://schemas.microsoft.com/office/drawing/2014/main" id="{0FDA0A44-FBA2-44AA-8051-2F6BFD399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481" y="3874997"/>
            <a:ext cx="209550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6/69/Haar_Feature_that_looks_similar_to_the_eye_region_which_is_darker_than_the_upper_cheeks_is_applied_onto_a_face.jpg/220px-Haar_Feature_that_looks_similar_to_the_eye_region_which_is_darker_than_the_upper_cheeks_is_applied_onto_a_face.jpg">
            <a:extLst>
              <a:ext uri="{FF2B5EF4-FFF2-40B4-BE49-F238E27FC236}">
                <a16:creationId xmlns:a16="http://schemas.microsoft.com/office/drawing/2014/main" id="{7C899C46-4B92-4252-B2E8-195B14732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5596" y="2524753"/>
            <a:ext cx="2095500"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04426ED-D134-493E-98C1-0C0EA3045F09}"/>
              </a:ext>
            </a:extLst>
          </p:cNvPr>
          <p:cNvSpPr/>
          <p:nvPr/>
        </p:nvSpPr>
        <p:spPr>
          <a:xfrm>
            <a:off x="7036420" y="2442117"/>
            <a:ext cx="1895707" cy="986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FF2C9A11-B536-44B3-A96E-CAAB018BCF20}"/>
              </a:ext>
            </a:extLst>
          </p:cNvPr>
          <p:cNvSpPr/>
          <p:nvPr/>
        </p:nvSpPr>
        <p:spPr>
          <a:xfrm>
            <a:off x="7036420" y="3841939"/>
            <a:ext cx="1895707" cy="986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32" name="Picture 8" descr="https://upload.wikimedia.org/wikipedia/commons/thumb/7/7c/3rd_and_4th_kind_of_Haar_Feature.jpg/220px-3rd_and_4th_kind_of_Haar_Feature.jpg">
            <a:extLst>
              <a:ext uri="{FF2B5EF4-FFF2-40B4-BE49-F238E27FC236}">
                <a16:creationId xmlns:a16="http://schemas.microsoft.com/office/drawing/2014/main" id="{E6FD61AA-E2DF-415D-831F-24EC6AB85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0481" y="5238595"/>
            <a:ext cx="20955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4BFFE-885E-47EB-8E84-00EB53C4C5D6}"/>
              </a:ext>
            </a:extLst>
          </p:cNvPr>
          <p:cNvSpPr>
            <a:spLocks noGrp="1"/>
          </p:cNvSpPr>
          <p:nvPr>
            <p:ph type="title"/>
          </p:nvPr>
        </p:nvSpPr>
        <p:spPr/>
        <p:txBody>
          <a:bodyPr/>
          <a:lstStyle/>
          <a:p>
            <a:r>
              <a:rPr lang="en-US" altLang="zh-CN" dirty="0"/>
              <a:t>Quiz: how many </a:t>
            </a:r>
            <a:r>
              <a:rPr lang="en-US" altLang="zh-CN" dirty="0" err="1"/>
              <a:t>Haar</a:t>
            </a:r>
            <a:r>
              <a:rPr lang="en-US" altLang="zh-CN" dirty="0"/>
              <a:t> features?	</a:t>
            </a:r>
            <a:endParaRPr lang="zh-CN" altLang="en-US" dirty="0"/>
          </a:p>
        </p:txBody>
      </p:sp>
      <p:sp>
        <p:nvSpPr>
          <p:cNvPr id="3" name="内容占位符 2">
            <a:extLst>
              <a:ext uri="{FF2B5EF4-FFF2-40B4-BE49-F238E27FC236}">
                <a16:creationId xmlns:a16="http://schemas.microsoft.com/office/drawing/2014/main" id="{C8C96E47-207F-4DA2-A442-C402F57757A6}"/>
              </a:ext>
            </a:extLst>
          </p:cNvPr>
          <p:cNvSpPr>
            <a:spLocks noGrp="1"/>
          </p:cNvSpPr>
          <p:nvPr>
            <p:ph idx="1"/>
          </p:nvPr>
        </p:nvSpPr>
        <p:spPr/>
        <p:txBody>
          <a:bodyPr/>
          <a:lstStyle/>
          <a:p>
            <a:pPr fontAlgn="base"/>
            <a:r>
              <a:rPr lang="en-GB" altLang="zh-CN" dirty="0"/>
              <a:t>2 two-rectangle features, 2 three-rectangle features and 1 four-rectangle feature. not explicitly the </a:t>
            </a:r>
            <a:r>
              <a:rPr lang="en-GB" altLang="zh-CN" dirty="0" err="1"/>
              <a:t>color</a:t>
            </a:r>
            <a:r>
              <a:rPr lang="en-GB" altLang="zh-CN" dirty="0"/>
              <a:t> or luminance.</a:t>
            </a:r>
          </a:p>
          <a:p>
            <a:pPr fontAlgn="base"/>
            <a:r>
              <a:rPr lang="en-GB" altLang="zh-CN" dirty="0"/>
              <a:t>We cannot define feature type A as a 1x1 pixel block; it must at least be at least 1x2 pixels. Also, type D must be at least 2x2 pixels, and this rule holds accordingly to the other features.</a:t>
            </a:r>
          </a:p>
          <a:p>
            <a:pPr fontAlgn="base"/>
            <a:r>
              <a:rPr lang="en-GB" altLang="zh-CN" dirty="0"/>
              <a:t>We cannot define feature type A as a 1x3 pixel block as the middle pixel cannot be partitioned, and subtracting it from itself is identical to a 1x2 pixel block; this feature type is only defined for even widths. Also, the width of feature type C must be divisible by 3, and this rule holds accordingly to the other features.</a:t>
            </a:r>
          </a:p>
          <a:p>
            <a:pPr fontAlgn="base"/>
            <a:r>
              <a:rPr lang="en-GB" altLang="zh-CN" dirty="0"/>
              <a:t>We cannot define a feature with a width and/or height of 0. Therefore, we iterate </a:t>
            </a:r>
            <a:r>
              <a:rPr lang="en-GB" altLang="zh-CN" i="1" dirty="0"/>
              <a:t>x</a:t>
            </a:r>
            <a:r>
              <a:rPr lang="en-GB" altLang="zh-CN" dirty="0"/>
              <a:t> and </a:t>
            </a:r>
            <a:r>
              <a:rPr lang="en-GB" altLang="zh-CN" i="1" dirty="0"/>
              <a:t>y</a:t>
            </a:r>
            <a:r>
              <a:rPr lang="en-GB" altLang="zh-CN" dirty="0"/>
              <a:t> to 24 minus the size of the feature.</a:t>
            </a:r>
          </a:p>
          <a:p>
            <a:endParaRPr lang="zh-CN" altLang="en-US" dirty="0"/>
          </a:p>
          <a:p>
            <a:endParaRPr lang="zh-CN" altLang="en-US" dirty="0"/>
          </a:p>
        </p:txBody>
      </p:sp>
    </p:spTree>
    <p:extLst>
      <p:ext uri="{BB962C8B-B14F-4D97-AF65-F5344CB8AC3E}">
        <p14:creationId xmlns:p14="http://schemas.microsoft.com/office/powerpoint/2010/main" val="34310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65F4-4D40-41C8-8BDC-B0208B3A62A9}"/>
              </a:ext>
            </a:extLst>
          </p:cNvPr>
          <p:cNvSpPr>
            <a:spLocks noGrp="1"/>
          </p:cNvSpPr>
          <p:nvPr>
            <p:ph type="title"/>
          </p:nvPr>
        </p:nvSpPr>
        <p:spPr/>
        <p:txBody>
          <a:bodyPr/>
          <a:lstStyle/>
          <a:p>
            <a:r>
              <a:rPr lang="en-GB" altLang="zh-CN" b="1" dirty="0"/>
              <a:t>Learning algorithm: AdaBoost</a:t>
            </a:r>
            <a:endParaRPr lang="zh-CN" altLang="en-US" dirty="0"/>
          </a:p>
        </p:txBody>
      </p:sp>
      <p:sp>
        <p:nvSpPr>
          <p:cNvPr id="5" name="AutoShape 4" descr="{\displaystyle h(\mathbf {x} )=\operatorname {sgn} \left(\sum _{j=1}^{M}\alpha _{j}h_{j}(\mathbf {x} )\right)}">
            <a:extLst>
              <a:ext uri="{FF2B5EF4-FFF2-40B4-BE49-F238E27FC236}">
                <a16:creationId xmlns:a16="http://schemas.microsoft.com/office/drawing/2014/main" id="{9B87AF11-9894-4476-9B84-A024325E6136}"/>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7" name="图片 6">
            <a:extLst>
              <a:ext uri="{FF2B5EF4-FFF2-40B4-BE49-F238E27FC236}">
                <a16:creationId xmlns:a16="http://schemas.microsoft.com/office/drawing/2014/main" id="{7D085F5F-8042-4D47-98C5-6F97EFCED7D2}"/>
              </a:ext>
            </a:extLst>
          </p:cNvPr>
          <p:cNvPicPr>
            <a:picLocks noChangeAspect="1"/>
          </p:cNvPicPr>
          <p:nvPr>
            <p:custDataLst>
              <p:tags r:id="rId1"/>
            </p:custDataLst>
          </p:nvPr>
        </p:nvPicPr>
        <p:blipFill>
          <a:blip r:embed="rId4"/>
          <a:stretch>
            <a:fillRect/>
          </a:stretch>
        </p:blipFill>
        <p:spPr>
          <a:xfrm>
            <a:off x="1781717" y="2540000"/>
            <a:ext cx="7183270" cy="889000"/>
          </a:xfrm>
          <a:prstGeom prst="rect">
            <a:avLst/>
          </a:prstGeom>
        </p:spPr>
      </p:pic>
      <p:pic>
        <p:nvPicPr>
          <p:cNvPr id="9" name="图片 8">
            <a:extLst>
              <a:ext uri="{FF2B5EF4-FFF2-40B4-BE49-F238E27FC236}">
                <a16:creationId xmlns:a16="http://schemas.microsoft.com/office/drawing/2014/main" id="{A17DE53F-B366-433B-ABB5-9EAD2810F9D4}"/>
              </a:ext>
            </a:extLst>
          </p:cNvPr>
          <p:cNvPicPr>
            <a:picLocks noChangeAspect="1"/>
          </p:cNvPicPr>
          <p:nvPr>
            <p:custDataLst>
              <p:tags r:id="rId2"/>
            </p:custDataLst>
          </p:nvPr>
        </p:nvPicPr>
        <p:blipFill>
          <a:blip r:embed="rId5"/>
          <a:stretch>
            <a:fillRect/>
          </a:stretch>
        </p:blipFill>
        <p:spPr>
          <a:xfrm>
            <a:off x="2105101" y="4368801"/>
            <a:ext cx="5979909" cy="1217960"/>
          </a:xfrm>
          <a:prstGeom prst="rect">
            <a:avLst/>
          </a:prstGeom>
        </p:spPr>
      </p:pic>
    </p:spTree>
    <p:extLst>
      <p:ext uri="{BB962C8B-B14F-4D97-AF65-F5344CB8AC3E}">
        <p14:creationId xmlns:p14="http://schemas.microsoft.com/office/powerpoint/2010/main" val="115677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4444" y="1213884"/>
            <a:ext cx="8825658" cy="3329581"/>
          </a:xfrm>
        </p:spPr>
        <p:txBody>
          <a:bodyPr/>
          <a:lstStyle/>
          <a:p>
            <a:pPr algn="ctr"/>
            <a:r>
              <a:rPr lang="zh-CN" altLang="en-US" sz="4000" dirty="0"/>
              <a:t>视觉跟踪</a:t>
            </a:r>
            <a:br>
              <a:rPr lang="en-US" altLang="zh-CN" sz="4000" dirty="0"/>
            </a:br>
            <a:r>
              <a:rPr lang="en-US" altLang="zh-CN" sz="4000" dirty="0"/>
              <a:t>Visual tracking</a:t>
            </a:r>
            <a:br>
              <a:rPr lang="en-US" altLang="zh-CN" sz="3200" dirty="0"/>
            </a:br>
            <a:endParaRPr lang="en-GB" sz="4000" dirty="0"/>
          </a:p>
        </p:txBody>
      </p:sp>
      <p:sp>
        <p:nvSpPr>
          <p:cNvPr id="5" name="副标题 4">
            <a:extLst>
              <a:ext uri="{FF2B5EF4-FFF2-40B4-BE49-F238E27FC236}">
                <a16:creationId xmlns:a16="http://schemas.microsoft.com/office/drawing/2014/main" id="{64D3E321-E0FF-4B07-A8DC-C68C2DDBC4F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973280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7.75"/>
  <p:tag name="ORIGINALWIDTH" val="1436.25"/>
  <p:tag name="LATEXADDIN" val="\documentclass{article}&#10;\usepackage{amsmath}&#10;\pagestyle{empty}&#10;\begin{document}&#10;&#10;$&#10;h(x) = sgn (\sum^M_{j=1} \alpha_j h_j(x))&#10;$&#10;&#10;\end{document}"/>
  <p:tag name="IGUANATEXSIZE" val="20"/>
  <p:tag name="IGUANATEXCURSOR" val="100"/>
  <p:tag name="TRANSPARENCY" val="True"/>
  <p:tag name="FILENAME" val=""/>
  <p:tag name="LATEXENGINEID" val="0"/>
  <p:tag name="TEMPFOLDER" val="C:\Users\steve\"/>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9.25"/>
  <p:tag name="ORIGINALWIDTH" val="1469.25"/>
  <p:tag name="LATEXADDIN" val="\documentclass{article}&#10;\usepackage{amsmath}&#10;\pagestyle{empty}&#10;\begin{document}&#10;&#10;$&#10;h_j(x) = \left\{&#10;\begin{array}{rl}&#10;-s_j &amp; \text{if } f_j &lt; \theta_j,\\&#10;s_j &amp; \text{otherwise } \\&#10;&#10;\end{array} \right.&#10;$&#10;&#10;\end{document}"/>
  <p:tag name="IGUANATEXSIZE" val="20"/>
  <p:tag name="IGUANATEXCURSOR" val="175"/>
  <p:tag name="TRANSPARENCY" val="True"/>
  <p:tag name="FILENAME" val=""/>
  <p:tag name="LATEXENGINEID" val="0"/>
  <p:tag name="TEMPFOLDER" val="C:\Users\steve\"/>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white}&#10;\begin{equation}&#10;\min_{w} \sum_{i}{(f(x_i) - y_i)^2} + \lambda \lVert{w} \lVert&#10;\end{equation}&#10;&#10;\color{white}&#10;\begin{equation}&#10;w = (X^{T}X + \lambda I)^{-1}  X^{T} y&#10;\end{equation}&#10;&#10;\color{white}&#10;\begin{equation}&#10;\hat{w} = \frac{\hat{x}^{*} \odot \hat{y}}{\hat{x}^{*} \odot \hat{x} + \lambda }&#10;\end{equation}&#10;&#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912.25"/>
  <p:tag name="LATEXADDIN" val="\documentclass{article}&#10;\usepackage{amsmath}&#10;\usepackage{color}&#10;\pagestyle{empty}&#10;\begin{document}&#10;&#10;&#10;\begin{equation}&#10;\min_{w} \sum_{i}{(f(x_i) - y_i)^2} + \lambda \lVert{w} \lVert&#10;\end{equation}&#10;&#10;\end{document}"/>
  <p:tag name="IGUANATEXSIZE" val="20"/>
  <p:tag name="IGUANATEXCURSOR" val="195"/>
  <p:tag name="TRANSPARENCY" val="True"/>
  <p:tag name="FILENAME" val=""/>
  <p:tag name="LATEXENGINEID" val="0"/>
  <p:tag name="TEMPFOLDER" val="C:\Users\steve\"/>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912.25"/>
  <p:tag name="LATEXADDIN" val="\documentclass{article}&#10;\usepackage{amsmath}&#10;\usepackage{color}&#10;\pagestyle{empty}&#10;\begin{document}&#10;&#10;\begin{equation}&#10;\min_{w} \sum_{i}{(f(x_i) - y_i)^2} + \lambda \lVert{w} \lVert&#10;\end{equation}&#10;&#10;\end{document}"/>
  <p:tag name="IGUANATEXSIZE" val="20"/>
  <p:tag name="IGUANATEXCURSOR" val="99"/>
  <p:tag name="TRANSPARENCY" val="True"/>
  <p:tag name="FILENAME" val=""/>
  <p:tag name="LATEXENGINEID" val="0"/>
  <p:tag name="TEMPFOLDER" val="C:\Users\steve\"/>
  <p:tag name="LATEXFORMHEIGHT" val="312"/>
  <p:tag name="LATEXFORMWIDTH" val="384"/>
  <p:tag name="LATEXFORMWRAP" val="True"/>
  <p:tag name="BITMAPVECTOR" val="0"/>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8397</TotalTime>
  <Words>2820</Words>
  <Application>Microsoft Office PowerPoint</Application>
  <PresentationFormat>宽屏</PresentationFormat>
  <Paragraphs>323</Paragraphs>
  <Slides>36</Slides>
  <Notes>14</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等线</vt:lpstr>
      <vt:lpstr>Adobe Devanagari</vt:lpstr>
      <vt:lpstr>Arial</vt:lpstr>
      <vt:lpstr>Calibri</vt:lpstr>
      <vt:lpstr>Calibri Light</vt:lpstr>
      <vt:lpstr>Segoe UI Light</vt:lpstr>
      <vt:lpstr>Wingdings</vt:lpstr>
      <vt:lpstr>Retrospect</vt:lpstr>
      <vt:lpstr>创新研究课程 科研项目短课</vt:lpstr>
      <vt:lpstr>Course Syllabus 课程大纲</vt:lpstr>
      <vt:lpstr>Today’s agenda:</vt:lpstr>
      <vt:lpstr>Viola–Jones object detection framework</vt:lpstr>
      <vt:lpstr>The algorithm has four stages:</vt:lpstr>
      <vt:lpstr>Haar Feature Selection</vt:lpstr>
      <vt:lpstr>Quiz: how many Haar features? </vt:lpstr>
      <vt:lpstr>Learning algorithm: AdaBoost</vt:lpstr>
      <vt:lpstr>视觉跟踪 Visual tracking </vt:lpstr>
      <vt:lpstr>What is “Visual Tracking”?</vt:lpstr>
      <vt:lpstr>Applications</vt:lpstr>
      <vt:lpstr>PowerPoint 演示文稿</vt:lpstr>
      <vt:lpstr>Challenges? </vt:lpstr>
      <vt:lpstr>Benchmark: </vt:lpstr>
      <vt:lpstr>Evaluation Methodology</vt:lpstr>
      <vt:lpstr>Quiz: which is which A. Left  precision plot, Right  success plot B. Left  success plot, Right  precision plot</vt:lpstr>
      <vt:lpstr>High-Speed Tracking with Kernelized Correlation Filters</vt:lpstr>
      <vt:lpstr>PowerPoint 演示文稿</vt:lpstr>
      <vt:lpstr>Building Block 1: Circulant Matrix</vt:lpstr>
      <vt:lpstr>Quiz 1:  </vt:lpstr>
      <vt:lpstr>Quiz 2:</vt:lpstr>
      <vt:lpstr>PowerPoint 演示文稿</vt:lpstr>
      <vt:lpstr>Understanding the circulant matrix</vt:lpstr>
      <vt:lpstr>Building block 2: Linear regression</vt:lpstr>
      <vt:lpstr>Quiz:  Overfitting &amp; Underfitting </vt:lpstr>
      <vt:lpstr>Putting it all together</vt:lpstr>
      <vt:lpstr>TAKE A LOOK AGAIN?</vt:lpstr>
      <vt:lpstr>经典算法分析 Kernelized Correlation Filters</vt:lpstr>
      <vt:lpstr>A little add-on: why FFT?</vt:lpstr>
      <vt:lpstr>PowerPoint 演示文稿</vt:lpstr>
      <vt:lpstr>Challenges?</vt:lpstr>
      <vt:lpstr>Research Directions</vt:lpstr>
      <vt:lpstr> </vt:lpstr>
      <vt:lpstr>Convolutional Neural Networks（CNN） </vt:lpstr>
      <vt:lpstr>Recurrent Neural Networks (RNN)</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创新研究课程 科研项目短课</dc:title>
  <dc:creator>Di Wu</dc:creator>
  <cp:lastModifiedBy>Di Wu</cp:lastModifiedBy>
  <cp:revision>117</cp:revision>
  <dcterms:created xsi:type="dcterms:W3CDTF">2018-12-06T07:09:02Z</dcterms:created>
  <dcterms:modified xsi:type="dcterms:W3CDTF">2019-05-08T11:51:00Z</dcterms:modified>
</cp:coreProperties>
</file>